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handoutMasterIdLst>
    <p:handoutMasterId r:id="rId19"/>
  </p:handoutMasterIdLst>
  <p:sldIdLst>
    <p:sldId id="256" r:id="rId2"/>
    <p:sldId id="308" r:id="rId3"/>
    <p:sldId id="302" r:id="rId4"/>
    <p:sldId id="306" r:id="rId5"/>
    <p:sldId id="294" r:id="rId6"/>
    <p:sldId id="303" r:id="rId7"/>
    <p:sldId id="272" r:id="rId8"/>
    <p:sldId id="309" r:id="rId9"/>
    <p:sldId id="299" r:id="rId10"/>
    <p:sldId id="311" r:id="rId11"/>
    <p:sldId id="305" r:id="rId12"/>
    <p:sldId id="295" r:id="rId13"/>
    <p:sldId id="307" r:id="rId14"/>
    <p:sldId id="310" r:id="rId15"/>
    <p:sldId id="297" r:id="rId16"/>
    <p:sldId id="298"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6" autoAdjust="0"/>
    <p:restoredTop sz="89423" autoAdjust="0"/>
  </p:normalViewPr>
  <p:slideViewPr>
    <p:cSldViewPr>
      <p:cViewPr varScale="1">
        <p:scale>
          <a:sx n="97" d="100"/>
          <a:sy n="97" d="100"/>
        </p:scale>
        <p:origin x="-197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255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755EBF-F562-4F42-8F6D-FD577608332C}"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AA0779E5-96BA-40EA-BE68-FF2BE5044800}">
      <dgm:prSet phldrT="[Text]" custT="1"/>
      <dgm:spPr/>
      <dgm:t>
        <a:bodyPr/>
        <a:lstStyle/>
        <a:p>
          <a:r>
            <a:rPr lang="en-GB" sz="1600" b="1" dirty="0" smtClean="0"/>
            <a:t>An inclusive and globalised culture</a:t>
          </a:r>
          <a:r>
            <a:rPr lang="en-GB" sz="1600" dirty="0" smtClean="0"/>
            <a:t>- promoting a flexible, responsive and contextualised  culture, informed by global perspectives and enriched by the diversity of the student/staff body.  </a:t>
          </a:r>
        </a:p>
      </dgm:t>
    </dgm:pt>
    <dgm:pt modelId="{845933A0-ADF1-4181-8C7D-781AA08D708D}" type="parTrans" cxnId="{CC98FFF7-CA1A-499A-AAE6-0ADFAF4A0D52}">
      <dgm:prSet/>
      <dgm:spPr/>
      <dgm:t>
        <a:bodyPr/>
        <a:lstStyle/>
        <a:p>
          <a:endParaRPr lang="en-GB"/>
        </a:p>
      </dgm:t>
    </dgm:pt>
    <dgm:pt modelId="{1E41EAAD-E054-4DDD-A2C0-80BE9234B11C}" type="sibTrans" cxnId="{CC98FFF7-CA1A-499A-AAE6-0ADFAF4A0D52}">
      <dgm:prSet/>
      <dgm:spPr/>
      <dgm:t>
        <a:bodyPr/>
        <a:lstStyle/>
        <a:p>
          <a:endParaRPr lang="en-GB"/>
        </a:p>
      </dgm:t>
    </dgm:pt>
    <dgm:pt modelId="{14918799-F23B-4BB7-8394-09E552AC900E}">
      <dgm:prSet phldrT="[Text]" custT="1"/>
      <dgm:spPr/>
      <dgm:t>
        <a:bodyPr/>
        <a:lstStyle/>
        <a:p>
          <a:r>
            <a:rPr lang="en-GB" sz="1600" b="1" dirty="0" smtClean="0"/>
            <a:t>A global learning experience </a:t>
          </a:r>
          <a:r>
            <a:rPr lang="en-GB" sz="1600" dirty="0" smtClean="0"/>
            <a:t>- promoting student and staff mobility, providing language and cultural emersion though working or studying overseas, to enhance learning within HE and beyond. </a:t>
          </a:r>
          <a:endParaRPr lang="en-GB" sz="1600" dirty="0"/>
        </a:p>
      </dgm:t>
    </dgm:pt>
    <dgm:pt modelId="{44D15FB0-EBE1-4DA5-BF8B-7146853959A4}" type="parTrans" cxnId="{4B15DC03-E982-49F3-9F93-25732956FDFF}">
      <dgm:prSet/>
      <dgm:spPr/>
      <dgm:t>
        <a:bodyPr/>
        <a:lstStyle/>
        <a:p>
          <a:endParaRPr lang="en-GB"/>
        </a:p>
      </dgm:t>
    </dgm:pt>
    <dgm:pt modelId="{8956AE1A-6FC7-46B6-91A4-AEAE2C38B763}" type="sibTrans" cxnId="{4B15DC03-E982-49F3-9F93-25732956FDFF}">
      <dgm:prSet/>
      <dgm:spPr/>
      <dgm:t>
        <a:bodyPr/>
        <a:lstStyle/>
        <a:p>
          <a:endParaRPr lang="en-GB"/>
        </a:p>
      </dgm:t>
    </dgm:pt>
    <dgm:pt modelId="{66F2AB48-766C-4245-8E36-DE002478DB4E}">
      <dgm:prSet phldrT="[Text]" custT="1"/>
      <dgm:spPr/>
      <dgm:t>
        <a:bodyPr/>
        <a:lstStyle/>
        <a:p>
          <a:r>
            <a:rPr lang="en-GB" sz="1600" b="1" dirty="0" smtClean="0"/>
            <a:t>Intercultural values and skills </a:t>
          </a:r>
          <a:r>
            <a:rPr lang="en-GB" sz="1600" dirty="0" smtClean="0"/>
            <a:t>- promoting the global citizenship of students and staff, developing their understanding of global diversity, cultural skills &amp; values, to enhance their contribution to the global society.  </a:t>
          </a:r>
          <a:endParaRPr lang="en-GB" sz="1600" dirty="0"/>
        </a:p>
      </dgm:t>
    </dgm:pt>
    <dgm:pt modelId="{13363E28-DAE8-4E4B-BA68-CDF07E229306}" type="parTrans" cxnId="{84FC8EA5-E645-4890-8682-3CDC9B33FC39}">
      <dgm:prSet/>
      <dgm:spPr/>
      <dgm:t>
        <a:bodyPr/>
        <a:lstStyle/>
        <a:p>
          <a:endParaRPr lang="en-GB"/>
        </a:p>
      </dgm:t>
    </dgm:pt>
    <dgm:pt modelId="{B0628AB8-961E-4777-9E3D-8CFFC31258D3}" type="sibTrans" cxnId="{84FC8EA5-E645-4890-8682-3CDC9B33FC39}">
      <dgm:prSet/>
      <dgm:spPr/>
      <dgm:t>
        <a:bodyPr/>
        <a:lstStyle/>
        <a:p>
          <a:endParaRPr lang="en-GB"/>
        </a:p>
      </dgm:t>
    </dgm:pt>
    <dgm:pt modelId="{CF0B006A-8528-4F12-9CF4-2783E2DEA95D}">
      <dgm:prSet custT="1"/>
      <dgm:spPr/>
      <dgm:t>
        <a:bodyPr/>
        <a:lstStyle/>
        <a:p>
          <a:r>
            <a:rPr lang="en-GB" sz="1600" b="1" dirty="0" smtClean="0"/>
            <a:t>A global academic community </a:t>
          </a:r>
          <a:r>
            <a:rPr lang="en-GB" sz="1600" dirty="0" smtClean="0"/>
            <a:t>- promoting knowledge exchange, networking and  collaboration between students and staff across the world, working together to enhance capacity, learning and society.</a:t>
          </a:r>
          <a:endParaRPr lang="en-GB" sz="1600" dirty="0"/>
        </a:p>
      </dgm:t>
    </dgm:pt>
    <dgm:pt modelId="{1CC3FED0-B29B-4E32-8791-4F2B497C4D93}" type="parTrans" cxnId="{F8882339-154B-4366-B27D-F4F59D27264A}">
      <dgm:prSet/>
      <dgm:spPr/>
      <dgm:t>
        <a:bodyPr/>
        <a:lstStyle/>
        <a:p>
          <a:endParaRPr lang="en-GB"/>
        </a:p>
      </dgm:t>
    </dgm:pt>
    <dgm:pt modelId="{D11943FD-6099-431C-AE07-0ABBE3017C1B}" type="sibTrans" cxnId="{F8882339-154B-4366-B27D-F4F59D27264A}">
      <dgm:prSet/>
      <dgm:spPr/>
      <dgm:t>
        <a:bodyPr/>
        <a:lstStyle/>
        <a:p>
          <a:endParaRPr lang="en-GB"/>
        </a:p>
      </dgm:t>
    </dgm:pt>
    <dgm:pt modelId="{7D0BC34E-3721-4F56-B2E0-94A2A4D160CF}">
      <dgm:prSet custT="1"/>
      <dgm:spPr/>
      <dgm:t>
        <a:bodyPr/>
        <a:lstStyle/>
        <a:p>
          <a:r>
            <a:rPr lang="en-GB" sz="1600" b="1" dirty="0" smtClean="0"/>
            <a:t>Global social justice  </a:t>
          </a:r>
          <a:r>
            <a:rPr lang="en-GB" sz="1600" dirty="0" smtClean="0"/>
            <a:t>- promoting an ethical approach to education, through mutual respect, reciprocity and fairness for all.  </a:t>
          </a:r>
          <a:endParaRPr lang="en-GB" sz="1600" dirty="0"/>
        </a:p>
      </dgm:t>
    </dgm:pt>
    <dgm:pt modelId="{B98614E5-DFAD-4EC6-8228-4C764F91F570}" type="parTrans" cxnId="{9A4F0F08-29E1-47B6-9292-9574CF91687C}">
      <dgm:prSet/>
      <dgm:spPr/>
      <dgm:t>
        <a:bodyPr/>
        <a:lstStyle/>
        <a:p>
          <a:endParaRPr lang="en-GB"/>
        </a:p>
      </dgm:t>
    </dgm:pt>
    <dgm:pt modelId="{003DEF50-DCBD-4401-9276-CB46EA8AF2F7}" type="sibTrans" cxnId="{9A4F0F08-29E1-47B6-9292-9574CF91687C}">
      <dgm:prSet/>
      <dgm:spPr/>
      <dgm:t>
        <a:bodyPr/>
        <a:lstStyle/>
        <a:p>
          <a:endParaRPr lang="en-GB"/>
        </a:p>
      </dgm:t>
    </dgm:pt>
    <dgm:pt modelId="{9D805066-4142-457D-A0C3-BFCE5D239E6C}" type="pres">
      <dgm:prSet presAssocID="{C1755EBF-F562-4F42-8F6D-FD577608332C}" presName="Name0" presStyleCnt="0">
        <dgm:presLayoutVars>
          <dgm:chMax val="7"/>
          <dgm:chPref val="7"/>
          <dgm:dir/>
        </dgm:presLayoutVars>
      </dgm:prSet>
      <dgm:spPr/>
      <dgm:t>
        <a:bodyPr/>
        <a:lstStyle/>
        <a:p>
          <a:endParaRPr lang="en-GB"/>
        </a:p>
      </dgm:t>
    </dgm:pt>
    <dgm:pt modelId="{7DCA6E15-D9B9-48B1-BBA9-4B1B8EC71DF4}" type="pres">
      <dgm:prSet presAssocID="{C1755EBF-F562-4F42-8F6D-FD577608332C}" presName="Name1" presStyleCnt="0"/>
      <dgm:spPr/>
    </dgm:pt>
    <dgm:pt modelId="{1D84CB0C-D905-4A30-AE9B-9F280A5DF56A}" type="pres">
      <dgm:prSet presAssocID="{C1755EBF-F562-4F42-8F6D-FD577608332C}" presName="cycle" presStyleCnt="0"/>
      <dgm:spPr/>
    </dgm:pt>
    <dgm:pt modelId="{E2A2D8BC-5E11-409D-8262-71C2A5D9AAF8}" type="pres">
      <dgm:prSet presAssocID="{C1755EBF-F562-4F42-8F6D-FD577608332C}" presName="srcNode" presStyleLbl="node1" presStyleIdx="0" presStyleCnt="5"/>
      <dgm:spPr/>
    </dgm:pt>
    <dgm:pt modelId="{F1B63F6A-6EBA-4773-AF26-2A6E2915D65B}" type="pres">
      <dgm:prSet presAssocID="{C1755EBF-F562-4F42-8F6D-FD577608332C}" presName="conn" presStyleLbl="parChTrans1D2" presStyleIdx="0" presStyleCnt="1"/>
      <dgm:spPr/>
      <dgm:t>
        <a:bodyPr/>
        <a:lstStyle/>
        <a:p>
          <a:endParaRPr lang="en-GB"/>
        </a:p>
      </dgm:t>
    </dgm:pt>
    <dgm:pt modelId="{12A683ED-E2C7-42B3-B9D2-0ED7F2E343AA}" type="pres">
      <dgm:prSet presAssocID="{C1755EBF-F562-4F42-8F6D-FD577608332C}" presName="extraNode" presStyleLbl="node1" presStyleIdx="0" presStyleCnt="5"/>
      <dgm:spPr/>
    </dgm:pt>
    <dgm:pt modelId="{E4BC61B3-48F4-479F-8B76-47B54875F0C3}" type="pres">
      <dgm:prSet presAssocID="{C1755EBF-F562-4F42-8F6D-FD577608332C}" presName="dstNode" presStyleLbl="node1" presStyleIdx="0" presStyleCnt="5"/>
      <dgm:spPr/>
    </dgm:pt>
    <dgm:pt modelId="{79F6758C-F1DF-4D63-9FD0-B46E2EE90E48}" type="pres">
      <dgm:prSet presAssocID="{AA0779E5-96BA-40EA-BE68-FF2BE5044800}" presName="text_1" presStyleLbl="node1" presStyleIdx="0" presStyleCnt="5" custScaleY="114215" custLinFactNeighborX="-147" custLinFactNeighborY="-16221">
        <dgm:presLayoutVars>
          <dgm:bulletEnabled val="1"/>
        </dgm:presLayoutVars>
      </dgm:prSet>
      <dgm:spPr/>
      <dgm:t>
        <a:bodyPr/>
        <a:lstStyle/>
        <a:p>
          <a:endParaRPr lang="en-GB"/>
        </a:p>
      </dgm:t>
    </dgm:pt>
    <dgm:pt modelId="{2D5C52DE-DA29-405C-8E4A-047647C0D5A4}" type="pres">
      <dgm:prSet presAssocID="{AA0779E5-96BA-40EA-BE68-FF2BE5044800}" presName="accent_1" presStyleCnt="0"/>
      <dgm:spPr/>
    </dgm:pt>
    <dgm:pt modelId="{B11524FD-3ACD-4BB3-853E-96DA5C3EFF55}" type="pres">
      <dgm:prSet presAssocID="{AA0779E5-96BA-40EA-BE68-FF2BE5044800}" presName="accentRepeatNode" presStyleLbl="solidFgAcc1" presStyleIdx="0" presStyleCnt="5"/>
      <dgm:spPr/>
    </dgm:pt>
    <dgm:pt modelId="{9D92C25D-7F32-42EF-848A-B375E52612AF}" type="pres">
      <dgm:prSet presAssocID="{66F2AB48-766C-4245-8E36-DE002478DB4E}" presName="text_2" presStyleLbl="node1" presStyleIdx="1" presStyleCnt="5" custScaleY="133616">
        <dgm:presLayoutVars>
          <dgm:bulletEnabled val="1"/>
        </dgm:presLayoutVars>
      </dgm:prSet>
      <dgm:spPr/>
      <dgm:t>
        <a:bodyPr/>
        <a:lstStyle/>
        <a:p>
          <a:endParaRPr lang="en-GB"/>
        </a:p>
      </dgm:t>
    </dgm:pt>
    <dgm:pt modelId="{8DE793A3-5ACF-45C2-A1DF-8F50A258D1FA}" type="pres">
      <dgm:prSet presAssocID="{66F2AB48-766C-4245-8E36-DE002478DB4E}" presName="accent_2" presStyleCnt="0"/>
      <dgm:spPr/>
    </dgm:pt>
    <dgm:pt modelId="{A0B8622B-EED7-46F1-B907-3EB04A6AE17F}" type="pres">
      <dgm:prSet presAssocID="{66F2AB48-766C-4245-8E36-DE002478DB4E}" presName="accentRepeatNode" presStyleLbl="solidFgAcc1" presStyleIdx="1" presStyleCnt="5"/>
      <dgm:spPr/>
    </dgm:pt>
    <dgm:pt modelId="{EEEA3744-F9B0-4505-B5CE-64B3EA6D3CBC}" type="pres">
      <dgm:prSet presAssocID="{14918799-F23B-4BB7-8394-09E552AC900E}" presName="text_3" presStyleLbl="node1" presStyleIdx="2" presStyleCnt="5" custScaleY="117379" custLinFactNeighborX="-329" custLinFactNeighborY="-753">
        <dgm:presLayoutVars>
          <dgm:bulletEnabled val="1"/>
        </dgm:presLayoutVars>
      </dgm:prSet>
      <dgm:spPr/>
      <dgm:t>
        <a:bodyPr/>
        <a:lstStyle/>
        <a:p>
          <a:endParaRPr lang="en-GB"/>
        </a:p>
      </dgm:t>
    </dgm:pt>
    <dgm:pt modelId="{05DF8112-F9E9-4745-B377-462CF355FD3D}" type="pres">
      <dgm:prSet presAssocID="{14918799-F23B-4BB7-8394-09E552AC900E}" presName="accent_3" presStyleCnt="0"/>
      <dgm:spPr/>
    </dgm:pt>
    <dgm:pt modelId="{5A6543DF-354F-4EBF-BECC-5EE29993C3CD}" type="pres">
      <dgm:prSet presAssocID="{14918799-F23B-4BB7-8394-09E552AC900E}" presName="accentRepeatNode" presStyleLbl="solidFgAcc1" presStyleIdx="2" presStyleCnt="5"/>
      <dgm:spPr/>
    </dgm:pt>
    <dgm:pt modelId="{24E12611-28A5-4DA8-A60B-3B401B2D38CC}" type="pres">
      <dgm:prSet presAssocID="{CF0B006A-8528-4F12-9CF4-2783E2DEA95D}" presName="text_4" presStyleLbl="node1" presStyleIdx="3" presStyleCnt="5" custScaleY="114837">
        <dgm:presLayoutVars>
          <dgm:bulletEnabled val="1"/>
        </dgm:presLayoutVars>
      </dgm:prSet>
      <dgm:spPr/>
      <dgm:t>
        <a:bodyPr/>
        <a:lstStyle/>
        <a:p>
          <a:endParaRPr lang="en-GB"/>
        </a:p>
      </dgm:t>
    </dgm:pt>
    <dgm:pt modelId="{BF63C807-FBBF-4143-BDCB-055CA7293182}" type="pres">
      <dgm:prSet presAssocID="{CF0B006A-8528-4F12-9CF4-2783E2DEA95D}" presName="accent_4" presStyleCnt="0"/>
      <dgm:spPr/>
    </dgm:pt>
    <dgm:pt modelId="{386B842A-A970-4780-967D-ED9176C88521}" type="pres">
      <dgm:prSet presAssocID="{CF0B006A-8528-4F12-9CF4-2783E2DEA95D}" presName="accentRepeatNode" presStyleLbl="solidFgAcc1" presStyleIdx="3" presStyleCnt="5"/>
      <dgm:spPr/>
    </dgm:pt>
    <dgm:pt modelId="{E3A811C3-861F-472D-B01C-90E545C6CEC6}" type="pres">
      <dgm:prSet presAssocID="{7D0BC34E-3721-4F56-B2E0-94A2A4D160CF}" presName="text_5" presStyleLbl="node1" presStyleIdx="4" presStyleCnt="5">
        <dgm:presLayoutVars>
          <dgm:bulletEnabled val="1"/>
        </dgm:presLayoutVars>
      </dgm:prSet>
      <dgm:spPr/>
      <dgm:t>
        <a:bodyPr/>
        <a:lstStyle/>
        <a:p>
          <a:endParaRPr lang="en-GB"/>
        </a:p>
      </dgm:t>
    </dgm:pt>
    <dgm:pt modelId="{88FE40A7-8B60-4E06-A2D0-464C0DDBD865}" type="pres">
      <dgm:prSet presAssocID="{7D0BC34E-3721-4F56-B2E0-94A2A4D160CF}" presName="accent_5" presStyleCnt="0"/>
      <dgm:spPr/>
    </dgm:pt>
    <dgm:pt modelId="{1018B63B-1D27-48AA-92F1-98884D1CC5BE}" type="pres">
      <dgm:prSet presAssocID="{7D0BC34E-3721-4F56-B2E0-94A2A4D160CF}" presName="accentRepeatNode" presStyleLbl="solidFgAcc1" presStyleIdx="4" presStyleCnt="5"/>
      <dgm:spPr/>
    </dgm:pt>
  </dgm:ptLst>
  <dgm:cxnLst>
    <dgm:cxn modelId="{28C84962-FE8E-4E0B-A6A7-A70D0B4AA3A2}" type="presOf" srcId="{1E41EAAD-E054-4DDD-A2C0-80BE9234B11C}" destId="{F1B63F6A-6EBA-4773-AF26-2A6E2915D65B}" srcOrd="0" destOrd="0" presId="urn:microsoft.com/office/officeart/2008/layout/VerticalCurvedList"/>
    <dgm:cxn modelId="{CC98FFF7-CA1A-499A-AAE6-0ADFAF4A0D52}" srcId="{C1755EBF-F562-4F42-8F6D-FD577608332C}" destId="{AA0779E5-96BA-40EA-BE68-FF2BE5044800}" srcOrd="0" destOrd="0" parTransId="{845933A0-ADF1-4181-8C7D-781AA08D708D}" sibTransId="{1E41EAAD-E054-4DDD-A2C0-80BE9234B11C}"/>
    <dgm:cxn modelId="{84FC8EA5-E645-4890-8682-3CDC9B33FC39}" srcId="{C1755EBF-F562-4F42-8F6D-FD577608332C}" destId="{66F2AB48-766C-4245-8E36-DE002478DB4E}" srcOrd="1" destOrd="0" parTransId="{13363E28-DAE8-4E4B-BA68-CDF07E229306}" sibTransId="{B0628AB8-961E-4777-9E3D-8CFFC31258D3}"/>
    <dgm:cxn modelId="{9A4F0F08-29E1-47B6-9292-9574CF91687C}" srcId="{C1755EBF-F562-4F42-8F6D-FD577608332C}" destId="{7D0BC34E-3721-4F56-B2E0-94A2A4D160CF}" srcOrd="4" destOrd="0" parTransId="{B98614E5-DFAD-4EC6-8228-4C764F91F570}" sibTransId="{003DEF50-DCBD-4401-9276-CB46EA8AF2F7}"/>
    <dgm:cxn modelId="{F8882339-154B-4366-B27D-F4F59D27264A}" srcId="{C1755EBF-F562-4F42-8F6D-FD577608332C}" destId="{CF0B006A-8528-4F12-9CF4-2783E2DEA95D}" srcOrd="3" destOrd="0" parTransId="{1CC3FED0-B29B-4E32-8791-4F2B497C4D93}" sibTransId="{D11943FD-6099-431C-AE07-0ABBE3017C1B}"/>
    <dgm:cxn modelId="{11D5F8B9-6393-4541-9C5B-D2177D43C52D}" type="presOf" srcId="{7D0BC34E-3721-4F56-B2E0-94A2A4D160CF}" destId="{E3A811C3-861F-472D-B01C-90E545C6CEC6}" srcOrd="0" destOrd="0" presId="urn:microsoft.com/office/officeart/2008/layout/VerticalCurvedList"/>
    <dgm:cxn modelId="{371BCE78-7815-43C8-8412-98688D15B89D}" type="presOf" srcId="{AA0779E5-96BA-40EA-BE68-FF2BE5044800}" destId="{79F6758C-F1DF-4D63-9FD0-B46E2EE90E48}" srcOrd="0" destOrd="0" presId="urn:microsoft.com/office/officeart/2008/layout/VerticalCurvedList"/>
    <dgm:cxn modelId="{330B5327-271D-4A7B-A4C2-A7CEC274115A}" type="presOf" srcId="{C1755EBF-F562-4F42-8F6D-FD577608332C}" destId="{9D805066-4142-457D-A0C3-BFCE5D239E6C}" srcOrd="0" destOrd="0" presId="urn:microsoft.com/office/officeart/2008/layout/VerticalCurvedList"/>
    <dgm:cxn modelId="{B88BF3E0-85E8-4764-A6C7-3570B0B8B7AE}" type="presOf" srcId="{14918799-F23B-4BB7-8394-09E552AC900E}" destId="{EEEA3744-F9B0-4505-B5CE-64B3EA6D3CBC}" srcOrd="0" destOrd="0" presId="urn:microsoft.com/office/officeart/2008/layout/VerticalCurvedList"/>
    <dgm:cxn modelId="{48FAF910-C188-4575-BAF1-0F363F3E6870}" type="presOf" srcId="{CF0B006A-8528-4F12-9CF4-2783E2DEA95D}" destId="{24E12611-28A5-4DA8-A60B-3B401B2D38CC}" srcOrd="0" destOrd="0" presId="urn:microsoft.com/office/officeart/2008/layout/VerticalCurvedList"/>
    <dgm:cxn modelId="{4B15DC03-E982-49F3-9F93-25732956FDFF}" srcId="{C1755EBF-F562-4F42-8F6D-FD577608332C}" destId="{14918799-F23B-4BB7-8394-09E552AC900E}" srcOrd="2" destOrd="0" parTransId="{44D15FB0-EBE1-4DA5-BF8B-7146853959A4}" sibTransId="{8956AE1A-6FC7-46B6-91A4-AEAE2C38B763}"/>
    <dgm:cxn modelId="{B2606FB4-9A43-4BBE-BA4E-B32788BEE468}" type="presOf" srcId="{66F2AB48-766C-4245-8E36-DE002478DB4E}" destId="{9D92C25D-7F32-42EF-848A-B375E52612AF}" srcOrd="0" destOrd="0" presId="urn:microsoft.com/office/officeart/2008/layout/VerticalCurvedList"/>
    <dgm:cxn modelId="{AE5C2D78-CE49-43CC-A1BC-F2B479C29B6A}" type="presParOf" srcId="{9D805066-4142-457D-A0C3-BFCE5D239E6C}" destId="{7DCA6E15-D9B9-48B1-BBA9-4B1B8EC71DF4}" srcOrd="0" destOrd="0" presId="urn:microsoft.com/office/officeart/2008/layout/VerticalCurvedList"/>
    <dgm:cxn modelId="{E3FB58BE-D133-45C4-B979-687793C87BE1}" type="presParOf" srcId="{7DCA6E15-D9B9-48B1-BBA9-4B1B8EC71DF4}" destId="{1D84CB0C-D905-4A30-AE9B-9F280A5DF56A}" srcOrd="0" destOrd="0" presId="urn:microsoft.com/office/officeart/2008/layout/VerticalCurvedList"/>
    <dgm:cxn modelId="{9C4402BC-DC2B-4711-A2AB-400632AAB3D2}" type="presParOf" srcId="{1D84CB0C-D905-4A30-AE9B-9F280A5DF56A}" destId="{E2A2D8BC-5E11-409D-8262-71C2A5D9AAF8}" srcOrd="0" destOrd="0" presId="urn:microsoft.com/office/officeart/2008/layout/VerticalCurvedList"/>
    <dgm:cxn modelId="{2A7E53D1-C5CE-42AB-B04E-39E11FB6E03F}" type="presParOf" srcId="{1D84CB0C-D905-4A30-AE9B-9F280A5DF56A}" destId="{F1B63F6A-6EBA-4773-AF26-2A6E2915D65B}" srcOrd="1" destOrd="0" presId="urn:microsoft.com/office/officeart/2008/layout/VerticalCurvedList"/>
    <dgm:cxn modelId="{E6B0136E-726E-4A89-808F-AFD0B1E50411}" type="presParOf" srcId="{1D84CB0C-D905-4A30-AE9B-9F280A5DF56A}" destId="{12A683ED-E2C7-42B3-B9D2-0ED7F2E343AA}" srcOrd="2" destOrd="0" presId="urn:microsoft.com/office/officeart/2008/layout/VerticalCurvedList"/>
    <dgm:cxn modelId="{1633256B-DB02-4CF3-BAA5-CA4F53826ACF}" type="presParOf" srcId="{1D84CB0C-D905-4A30-AE9B-9F280A5DF56A}" destId="{E4BC61B3-48F4-479F-8B76-47B54875F0C3}" srcOrd="3" destOrd="0" presId="urn:microsoft.com/office/officeart/2008/layout/VerticalCurvedList"/>
    <dgm:cxn modelId="{DCBA741D-3908-4DF7-A0DE-39637ABDB335}" type="presParOf" srcId="{7DCA6E15-D9B9-48B1-BBA9-4B1B8EC71DF4}" destId="{79F6758C-F1DF-4D63-9FD0-B46E2EE90E48}" srcOrd="1" destOrd="0" presId="urn:microsoft.com/office/officeart/2008/layout/VerticalCurvedList"/>
    <dgm:cxn modelId="{B50AA303-60E0-4CE2-B0A7-189CA6AC9B4E}" type="presParOf" srcId="{7DCA6E15-D9B9-48B1-BBA9-4B1B8EC71DF4}" destId="{2D5C52DE-DA29-405C-8E4A-047647C0D5A4}" srcOrd="2" destOrd="0" presId="urn:microsoft.com/office/officeart/2008/layout/VerticalCurvedList"/>
    <dgm:cxn modelId="{75F6A9FE-9BED-4BF7-B898-C88BE4D421F0}" type="presParOf" srcId="{2D5C52DE-DA29-405C-8E4A-047647C0D5A4}" destId="{B11524FD-3ACD-4BB3-853E-96DA5C3EFF55}" srcOrd="0" destOrd="0" presId="urn:microsoft.com/office/officeart/2008/layout/VerticalCurvedList"/>
    <dgm:cxn modelId="{DFFF271A-7418-437E-8CC1-2EE5FB320033}" type="presParOf" srcId="{7DCA6E15-D9B9-48B1-BBA9-4B1B8EC71DF4}" destId="{9D92C25D-7F32-42EF-848A-B375E52612AF}" srcOrd="3" destOrd="0" presId="urn:microsoft.com/office/officeart/2008/layout/VerticalCurvedList"/>
    <dgm:cxn modelId="{980FDA07-F784-4C8F-B8D0-5857DEF64F35}" type="presParOf" srcId="{7DCA6E15-D9B9-48B1-BBA9-4B1B8EC71DF4}" destId="{8DE793A3-5ACF-45C2-A1DF-8F50A258D1FA}" srcOrd="4" destOrd="0" presId="urn:microsoft.com/office/officeart/2008/layout/VerticalCurvedList"/>
    <dgm:cxn modelId="{52B780DC-637B-4947-AD41-C3F413FB23EC}" type="presParOf" srcId="{8DE793A3-5ACF-45C2-A1DF-8F50A258D1FA}" destId="{A0B8622B-EED7-46F1-B907-3EB04A6AE17F}" srcOrd="0" destOrd="0" presId="urn:microsoft.com/office/officeart/2008/layout/VerticalCurvedList"/>
    <dgm:cxn modelId="{D49C5D3B-C48A-49D7-AB1C-12FA8DE35CBB}" type="presParOf" srcId="{7DCA6E15-D9B9-48B1-BBA9-4B1B8EC71DF4}" destId="{EEEA3744-F9B0-4505-B5CE-64B3EA6D3CBC}" srcOrd="5" destOrd="0" presId="urn:microsoft.com/office/officeart/2008/layout/VerticalCurvedList"/>
    <dgm:cxn modelId="{3F69F73C-2529-4221-9C37-81560E7D2D96}" type="presParOf" srcId="{7DCA6E15-D9B9-48B1-BBA9-4B1B8EC71DF4}" destId="{05DF8112-F9E9-4745-B377-462CF355FD3D}" srcOrd="6" destOrd="0" presId="urn:microsoft.com/office/officeart/2008/layout/VerticalCurvedList"/>
    <dgm:cxn modelId="{60EDF7BB-185E-4770-84BA-CDF042FE0A50}" type="presParOf" srcId="{05DF8112-F9E9-4745-B377-462CF355FD3D}" destId="{5A6543DF-354F-4EBF-BECC-5EE29993C3CD}" srcOrd="0" destOrd="0" presId="urn:microsoft.com/office/officeart/2008/layout/VerticalCurvedList"/>
    <dgm:cxn modelId="{BCD8341C-3EF1-4C70-9C44-E179A667B61A}" type="presParOf" srcId="{7DCA6E15-D9B9-48B1-BBA9-4B1B8EC71DF4}" destId="{24E12611-28A5-4DA8-A60B-3B401B2D38CC}" srcOrd="7" destOrd="0" presId="urn:microsoft.com/office/officeart/2008/layout/VerticalCurvedList"/>
    <dgm:cxn modelId="{ADAACB28-6F0A-4E9A-8C7A-DF45B02789A8}" type="presParOf" srcId="{7DCA6E15-D9B9-48B1-BBA9-4B1B8EC71DF4}" destId="{BF63C807-FBBF-4143-BDCB-055CA7293182}" srcOrd="8" destOrd="0" presId="urn:microsoft.com/office/officeart/2008/layout/VerticalCurvedList"/>
    <dgm:cxn modelId="{B3E840FD-9ECF-426D-BF2E-BB46D37005BE}" type="presParOf" srcId="{BF63C807-FBBF-4143-BDCB-055CA7293182}" destId="{386B842A-A970-4780-967D-ED9176C88521}" srcOrd="0" destOrd="0" presId="urn:microsoft.com/office/officeart/2008/layout/VerticalCurvedList"/>
    <dgm:cxn modelId="{4AB1E48F-2F06-403E-A622-E8E682B12E22}" type="presParOf" srcId="{7DCA6E15-D9B9-48B1-BBA9-4B1B8EC71DF4}" destId="{E3A811C3-861F-472D-B01C-90E545C6CEC6}" srcOrd="9" destOrd="0" presId="urn:microsoft.com/office/officeart/2008/layout/VerticalCurvedList"/>
    <dgm:cxn modelId="{7D0082AD-1E74-4C14-80A3-821B80579790}" type="presParOf" srcId="{7DCA6E15-D9B9-48B1-BBA9-4B1B8EC71DF4}" destId="{88FE40A7-8B60-4E06-A2D0-464C0DDBD865}" srcOrd="10" destOrd="0" presId="urn:microsoft.com/office/officeart/2008/layout/VerticalCurvedList"/>
    <dgm:cxn modelId="{3FC073E6-E30D-47FE-A9DD-8BAC072A3E4D}" type="presParOf" srcId="{88FE40A7-8B60-4E06-A2D0-464C0DDBD865}" destId="{1018B63B-1D27-48AA-92F1-98884D1CC5BE}"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B63F6A-6EBA-4773-AF26-2A6E2915D65B}">
      <dsp:nvSpPr>
        <dsp:cNvPr id="0" name=""/>
        <dsp:cNvSpPr/>
      </dsp:nvSpPr>
      <dsp:spPr>
        <a:xfrm>
          <a:off x="-6157027" y="-941978"/>
          <a:ext cx="7329181" cy="7329181"/>
        </a:xfrm>
        <a:prstGeom prst="blockArc">
          <a:avLst>
            <a:gd name="adj1" fmla="val 18900000"/>
            <a:gd name="adj2" fmla="val 2700000"/>
            <a:gd name="adj3" fmla="val 295"/>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F6758C-F1DF-4D63-9FD0-B46E2EE90E48}">
      <dsp:nvSpPr>
        <dsp:cNvPr id="0" name=""/>
        <dsp:cNvSpPr/>
      </dsp:nvSpPr>
      <dsp:spPr>
        <a:xfrm>
          <a:off x="500547" y="181380"/>
          <a:ext cx="7907769" cy="77765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0441" tIns="40640" rIns="40640" bIns="40640" numCol="1" spcCol="1270" anchor="ctr" anchorCtr="0">
          <a:noAutofit/>
        </a:bodyPr>
        <a:lstStyle/>
        <a:p>
          <a:pPr lvl="0" algn="l" defTabSz="711200">
            <a:lnSpc>
              <a:spcPct val="90000"/>
            </a:lnSpc>
            <a:spcBef>
              <a:spcPct val="0"/>
            </a:spcBef>
            <a:spcAft>
              <a:spcPct val="35000"/>
            </a:spcAft>
          </a:pPr>
          <a:r>
            <a:rPr lang="en-GB" sz="1600" b="1" kern="1200" dirty="0" smtClean="0"/>
            <a:t>An inclusive and globalised culture</a:t>
          </a:r>
          <a:r>
            <a:rPr lang="en-GB" sz="1600" kern="1200" dirty="0" smtClean="0"/>
            <a:t>- promoting a flexible, responsive and contextualised  culture, informed by global perspectives and enriched by the diversity of the student/staff body.  </a:t>
          </a:r>
        </a:p>
      </dsp:txBody>
      <dsp:txXfrm>
        <a:off x="500547" y="181380"/>
        <a:ext cx="7907769" cy="777656"/>
      </dsp:txXfrm>
    </dsp:sp>
    <dsp:sp modelId="{B11524FD-3ACD-4BB3-853E-96DA5C3EFF55}">
      <dsp:nvSpPr>
        <dsp:cNvPr id="0" name=""/>
        <dsp:cNvSpPr/>
      </dsp:nvSpPr>
      <dsp:spPr>
        <a:xfrm>
          <a:off x="86627" y="255108"/>
          <a:ext cx="851088" cy="851088"/>
        </a:xfrm>
        <a:prstGeom prst="ellipse">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D92C25D-7F32-42EF-848A-B375E52612AF}">
      <dsp:nvSpPr>
        <dsp:cNvPr id="0" name=""/>
        <dsp:cNvSpPr/>
      </dsp:nvSpPr>
      <dsp:spPr>
        <a:xfrm>
          <a:off x="1000063" y="1246756"/>
          <a:ext cx="7419877" cy="90975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0441" tIns="40640" rIns="40640" bIns="40640" numCol="1" spcCol="1270" anchor="ctr" anchorCtr="0">
          <a:noAutofit/>
        </a:bodyPr>
        <a:lstStyle/>
        <a:p>
          <a:pPr lvl="0" algn="l" defTabSz="711200">
            <a:lnSpc>
              <a:spcPct val="90000"/>
            </a:lnSpc>
            <a:spcBef>
              <a:spcPct val="0"/>
            </a:spcBef>
            <a:spcAft>
              <a:spcPct val="35000"/>
            </a:spcAft>
          </a:pPr>
          <a:r>
            <a:rPr lang="en-GB" sz="1600" b="1" kern="1200" dirty="0" smtClean="0"/>
            <a:t>Intercultural values and skills </a:t>
          </a:r>
          <a:r>
            <a:rPr lang="en-GB" sz="1600" kern="1200" dirty="0" smtClean="0"/>
            <a:t>- promoting the global citizenship of students and staff, developing their understanding of global diversity, cultural skills &amp; values, to enhance their contribution to the global society.  </a:t>
          </a:r>
          <a:endParaRPr lang="en-GB" sz="1600" kern="1200" dirty="0"/>
        </a:p>
      </dsp:txBody>
      <dsp:txXfrm>
        <a:off x="1000063" y="1246756"/>
        <a:ext cx="7419877" cy="909752"/>
      </dsp:txXfrm>
    </dsp:sp>
    <dsp:sp modelId="{A0B8622B-EED7-46F1-B907-3EB04A6AE17F}">
      <dsp:nvSpPr>
        <dsp:cNvPr id="0" name=""/>
        <dsp:cNvSpPr/>
      </dsp:nvSpPr>
      <dsp:spPr>
        <a:xfrm>
          <a:off x="574519" y="1276088"/>
          <a:ext cx="851088" cy="851088"/>
        </a:xfrm>
        <a:prstGeom prst="ellipse">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EEA3744-F9B0-4505-B5CE-64B3EA6D3CBC}">
      <dsp:nvSpPr>
        <dsp:cNvPr id="0" name=""/>
        <dsp:cNvSpPr/>
      </dsp:nvSpPr>
      <dsp:spPr>
        <a:xfrm>
          <a:off x="1125888" y="2317885"/>
          <a:ext cx="7270134" cy="79919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0441" tIns="40640" rIns="40640" bIns="40640" numCol="1" spcCol="1270" anchor="ctr" anchorCtr="0">
          <a:noAutofit/>
        </a:bodyPr>
        <a:lstStyle/>
        <a:p>
          <a:pPr lvl="0" algn="l" defTabSz="711200">
            <a:lnSpc>
              <a:spcPct val="90000"/>
            </a:lnSpc>
            <a:spcBef>
              <a:spcPct val="0"/>
            </a:spcBef>
            <a:spcAft>
              <a:spcPct val="35000"/>
            </a:spcAft>
          </a:pPr>
          <a:r>
            <a:rPr lang="en-GB" sz="1600" b="1" kern="1200" dirty="0" smtClean="0"/>
            <a:t>A global learning experience </a:t>
          </a:r>
          <a:r>
            <a:rPr lang="en-GB" sz="1600" kern="1200" dirty="0" smtClean="0"/>
            <a:t>- promoting student and staff mobility, providing language and cultural emersion though working or studying overseas, to enhance learning within HE and beyond. </a:t>
          </a:r>
          <a:endParaRPr lang="en-GB" sz="1600" kern="1200" dirty="0"/>
        </a:p>
      </dsp:txBody>
      <dsp:txXfrm>
        <a:off x="1125888" y="2317885"/>
        <a:ext cx="7270134" cy="799199"/>
      </dsp:txXfrm>
    </dsp:sp>
    <dsp:sp modelId="{5A6543DF-354F-4EBF-BECC-5EE29993C3CD}">
      <dsp:nvSpPr>
        <dsp:cNvPr id="0" name=""/>
        <dsp:cNvSpPr/>
      </dsp:nvSpPr>
      <dsp:spPr>
        <a:xfrm>
          <a:off x="724263" y="2297067"/>
          <a:ext cx="851088" cy="851088"/>
        </a:xfrm>
        <a:prstGeom prst="ellipse">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4E12611-28A5-4DA8-A60B-3B401B2D38CC}">
      <dsp:nvSpPr>
        <dsp:cNvPr id="0" name=""/>
        <dsp:cNvSpPr/>
      </dsp:nvSpPr>
      <dsp:spPr>
        <a:xfrm>
          <a:off x="1000063" y="3352645"/>
          <a:ext cx="7419877" cy="78189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0441" tIns="40640" rIns="40640" bIns="40640" numCol="1" spcCol="1270" anchor="ctr" anchorCtr="0">
          <a:noAutofit/>
        </a:bodyPr>
        <a:lstStyle/>
        <a:p>
          <a:pPr lvl="0" algn="l" defTabSz="711200">
            <a:lnSpc>
              <a:spcPct val="90000"/>
            </a:lnSpc>
            <a:spcBef>
              <a:spcPct val="0"/>
            </a:spcBef>
            <a:spcAft>
              <a:spcPct val="35000"/>
            </a:spcAft>
          </a:pPr>
          <a:r>
            <a:rPr lang="en-GB" sz="1600" b="1" kern="1200" dirty="0" smtClean="0"/>
            <a:t>A global academic community </a:t>
          </a:r>
          <a:r>
            <a:rPr lang="en-GB" sz="1600" kern="1200" dirty="0" smtClean="0"/>
            <a:t>- promoting knowledge exchange, networking and  collaboration between students and staff across the world, working together to enhance capacity, learning and society.</a:t>
          </a:r>
          <a:endParaRPr lang="en-GB" sz="1600" kern="1200" dirty="0"/>
        </a:p>
      </dsp:txBody>
      <dsp:txXfrm>
        <a:off x="1000063" y="3352645"/>
        <a:ext cx="7419877" cy="781891"/>
      </dsp:txXfrm>
    </dsp:sp>
    <dsp:sp modelId="{386B842A-A970-4780-967D-ED9176C88521}">
      <dsp:nvSpPr>
        <dsp:cNvPr id="0" name=""/>
        <dsp:cNvSpPr/>
      </dsp:nvSpPr>
      <dsp:spPr>
        <a:xfrm>
          <a:off x="574519" y="3318047"/>
          <a:ext cx="851088" cy="851088"/>
        </a:xfrm>
        <a:prstGeom prst="ellipse">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3A811C3-861F-472D-B01C-90E545C6CEC6}">
      <dsp:nvSpPr>
        <dsp:cNvPr id="0" name=""/>
        <dsp:cNvSpPr/>
      </dsp:nvSpPr>
      <dsp:spPr>
        <a:xfrm>
          <a:off x="512171" y="4424135"/>
          <a:ext cx="7907769" cy="68087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0441" tIns="40640" rIns="40640" bIns="40640" numCol="1" spcCol="1270" anchor="ctr" anchorCtr="0">
          <a:noAutofit/>
        </a:bodyPr>
        <a:lstStyle/>
        <a:p>
          <a:pPr lvl="0" algn="l" defTabSz="711200">
            <a:lnSpc>
              <a:spcPct val="90000"/>
            </a:lnSpc>
            <a:spcBef>
              <a:spcPct val="0"/>
            </a:spcBef>
            <a:spcAft>
              <a:spcPct val="35000"/>
            </a:spcAft>
          </a:pPr>
          <a:r>
            <a:rPr lang="en-GB" sz="1600" b="1" kern="1200" dirty="0" smtClean="0"/>
            <a:t>Global social justice  </a:t>
          </a:r>
          <a:r>
            <a:rPr lang="en-GB" sz="1600" kern="1200" dirty="0" smtClean="0"/>
            <a:t>- promoting an ethical approach to education, through mutual respect, reciprocity and fairness for all.  </a:t>
          </a:r>
          <a:endParaRPr lang="en-GB" sz="1600" kern="1200" dirty="0"/>
        </a:p>
      </dsp:txBody>
      <dsp:txXfrm>
        <a:off x="512171" y="4424135"/>
        <a:ext cx="7907769" cy="680870"/>
      </dsp:txXfrm>
    </dsp:sp>
    <dsp:sp modelId="{1018B63B-1D27-48AA-92F1-98884D1CC5BE}">
      <dsp:nvSpPr>
        <dsp:cNvPr id="0" name=""/>
        <dsp:cNvSpPr/>
      </dsp:nvSpPr>
      <dsp:spPr>
        <a:xfrm>
          <a:off x="86627" y="4339026"/>
          <a:ext cx="851088" cy="851088"/>
        </a:xfrm>
        <a:prstGeom prst="ellipse">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400" cy="496808"/>
          </a:xfrm>
          <a:prstGeom prst="rect">
            <a:avLst/>
          </a:prstGeom>
        </p:spPr>
        <p:txBody>
          <a:bodyPr vert="horz" lIns="91422" tIns="45711" rIns="91422" bIns="45711"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08"/>
          </a:xfrm>
          <a:prstGeom prst="rect">
            <a:avLst/>
          </a:prstGeom>
        </p:spPr>
        <p:txBody>
          <a:bodyPr vert="horz" lIns="91422" tIns="45711" rIns="91422" bIns="45711" rtlCol="0"/>
          <a:lstStyle>
            <a:lvl1pPr algn="r">
              <a:defRPr sz="1200"/>
            </a:lvl1pPr>
          </a:lstStyle>
          <a:p>
            <a:fld id="{17C9CF64-1AC6-4E6C-A79F-6E49C35A59B1}" type="datetimeFigureOut">
              <a:rPr lang="en-GB" smtClean="0"/>
              <a:t>20/01/2016</a:t>
            </a:fld>
            <a:endParaRPr lang="en-GB"/>
          </a:p>
        </p:txBody>
      </p:sp>
      <p:sp>
        <p:nvSpPr>
          <p:cNvPr id="4" name="Footer Placeholder 3"/>
          <p:cNvSpPr>
            <a:spLocks noGrp="1"/>
          </p:cNvSpPr>
          <p:nvPr>
            <p:ph type="ftr" sz="quarter" idx="2"/>
          </p:nvPr>
        </p:nvSpPr>
        <p:spPr>
          <a:xfrm>
            <a:off x="1" y="9428243"/>
            <a:ext cx="2946400" cy="496808"/>
          </a:xfrm>
          <a:prstGeom prst="rect">
            <a:avLst/>
          </a:prstGeom>
        </p:spPr>
        <p:txBody>
          <a:bodyPr vert="horz" lIns="91422" tIns="45711" rIns="91422" bIns="45711"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243"/>
            <a:ext cx="2946400" cy="496808"/>
          </a:xfrm>
          <a:prstGeom prst="rect">
            <a:avLst/>
          </a:prstGeom>
        </p:spPr>
        <p:txBody>
          <a:bodyPr vert="horz" lIns="91422" tIns="45711" rIns="91422" bIns="45711" rtlCol="0" anchor="b"/>
          <a:lstStyle>
            <a:lvl1pPr algn="r">
              <a:defRPr sz="1200"/>
            </a:lvl1pPr>
          </a:lstStyle>
          <a:p>
            <a:fld id="{95A211AA-9178-4096-B38F-F207C87B154E}" type="slidenum">
              <a:rPr lang="en-GB" smtClean="0"/>
              <a:t>‹#›</a:t>
            </a:fld>
            <a:endParaRPr lang="en-GB"/>
          </a:p>
        </p:txBody>
      </p:sp>
    </p:spTree>
    <p:extLst>
      <p:ext uri="{BB962C8B-B14F-4D97-AF65-F5344CB8AC3E}">
        <p14:creationId xmlns:p14="http://schemas.microsoft.com/office/powerpoint/2010/main" val="8785822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1422" tIns="45711" rIns="91422" bIns="45711"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22" tIns="45711" rIns="91422" bIns="45711" rtlCol="0"/>
          <a:lstStyle>
            <a:lvl1pPr algn="r">
              <a:defRPr sz="1200"/>
            </a:lvl1pPr>
          </a:lstStyle>
          <a:p>
            <a:fld id="{ACB0B1A8-F581-4721-98C4-243F89DDBEED}" type="datetimeFigureOut">
              <a:rPr lang="en-GB" smtClean="0"/>
              <a:pPr/>
              <a:t>20/01/2016</a:t>
            </a:fld>
            <a:endParaRPr lang="en-GB"/>
          </a:p>
        </p:txBody>
      </p:sp>
      <p:sp>
        <p:nvSpPr>
          <p:cNvPr id="4" name="Slide Image Placeholder 3"/>
          <p:cNvSpPr>
            <a:spLocks noGrp="1" noRot="1" noChangeAspect="1"/>
          </p:cNvSpPr>
          <p:nvPr>
            <p:ph type="sldImg" idx="2"/>
          </p:nvPr>
        </p:nvSpPr>
        <p:spPr>
          <a:xfrm>
            <a:off x="917575" y="744538"/>
            <a:ext cx="4962525" cy="3721100"/>
          </a:xfrm>
          <a:prstGeom prst="rect">
            <a:avLst/>
          </a:prstGeom>
          <a:noFill/>
          <a:ln w="12700">
            <a:solidFill>
              <a:prstClr val="black"/>
            </a:solidFill>
          </a:ln>
        </p:spPr>
        <p:txBody>
          <a:bodyPr vert="horz" lIns="91422" tIns="45711" rIns="91422" bIns="45711"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22" tIns="45711" rIns="91422" bIns="4571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28585"/>
            <a:ext cx="2945659" cy="496332"/>
          </a:xfrm>
          <a:prstGeom prst="rect">
            <a:avLst/>
          </a:prstGeom>
        </p:spPr>
        <p:txBody>
          <a:bodyPr vert="horz" lIns="91422" tIns="45711" rIns="91422" bIns="45711"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5"/>
            <a:ext cx="2945659" cy="496332"/>
          </a:xfrm>
          <a:prstGeom prst="rect">
            <a:avLst/>
          </a:prstGeom>
        </p:spPr>
        <p:txBody>
          <a:bodyPr vert="horz" lIns="91422" tIns="45711" rIns="91422" bIns="45711" rtlCol="0" anchor="b"/>
          <a:lstStyle>
            <a:lvl1pPr algn="r">
              <a:defRPr sz="1200"/>
            </a:lvl1pPr>
          </a:lstStyle>
          <a:p>
            <a:fld id="{C1E18697-A196-4418-91F9-A8F46401A3E4}" type="slidenum">
              <a:rPr lang="en-GB" smtClean="0"/>
              <a:pPr/>
              <a:t>‹#›</a:t>
            </a:fld>
            <a:endParaRPr lang="en-GB"/>
          </a:p>
        </p:txBody>
      </p:sp>
    </p:spTree>
    <p:extLst>
      <p:ext uri="{BB962C8B-B14F-4D97-AF65-F5344CB8AC3E}">
        <p14:creationId xmlns:p14="http://schemas.microsoft.com/office/powerpoint/2010/main" val="278746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 Id="rId3" Type="http://schemas.openxmlformats.org/officeDocument/2006/relationships/hyperlink" Target="http://www.eaie.org/blog/internationalisation-with-integrity/" TargetMode="Externa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 Id="rId3" Type="http://schemas.openxmlformats.org/officeDocument/2006/relationships/hyperlink" Target="http://www.oecd.org/edu/imhe/48506334.pdf"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03400" y="144463"/>
            <a:ext cx="1824038" cy="1368425"/>
          </a:xfrm>
        </p:spPr>
      </p:sp>
      <p:sp>
        <p:nvSpPr>
          <p:cNvPr id="3" name="Notes Placeholder 2"/>
          <p:cNvSpPr>
            <a:spLocks noGrp="1"/>
          </p:cNvSpPr>
          <p:nvPr>
            <p:ph type="body" idx="1"/>
          </p:nvPr>
        </p:nvSpPr>
        <p:spPr>
          <a:xfrm>
            <a:off x="163012" y="1512826"/>
            <a:ext cx="6634663" cy="8413813"/>
          </a:xfrm>
        </p:spPr>
        <p:txBody>
          <a:bodyPr>
            <a:noAutofit/>
          </a:bodyPr>
          <a:lstStyle/>
          <a:p>
            <a:r>
              <a:rPr lang="en-GB" sz="1600" dirty="0"/>
              <a:t>Internationalization is one of the key contemporary debates within the Higher Education (HE) sector. While international scholarly exchange has occurred for many years, the range and complexity of international activities has increased rapidly and has become a key area of strategic focus at many universities. The economic imperatives driving university internationalization strategies are widely acknowledged. Globalisation, the knowledge economy and advances in technology have influenced and intensified the internationalisation of HE (Jiang, 2008; </a:t>
            </a:r>
            <a:r>
              <a:rPr lang="en-GB" sz="1600" dirty="0" err="1"/>
              <a:t>Altbach</a:t>
            </a:r>
            <a:r>
              <a:rPr lang="en-GB" sz="1600" dirty="0"/>
              <a:t> et al, 2009). The transformative trends for HE brought about by the recession have also created heightened international economic competition and growth in the for-profit sector (Turner and Robson, 2008; </a:t>
            </a:r>
            <a:r>
              <a:rPr lang="en-GB" sz="1600" dirty="0" err="1"/>
              <a:t>Middlehurst</a:t>
            </a:r>
            <a:r>
              <a:rPr lang="en-GB" sz="1600" dirty="0"/>
              <a:t> and </a:t>
            </a:r>
            <a:r>
              <a:rPr lang="en-GB" sz="1600" dirty="0" err="1"/>
              <a:t>Woodfield</a:t>
            </a:r>
            <a:r>
              <a:rPr lang="en-GB" sz="1600" dirty="0"/>
              <a:t>, 2007</a:t>
            </a:r>
            <a:r>
              <a:rPr lang="en-GB" sz="1600" i="1" dirty="0"/>
              <a:t>; </a:t>
            </a:r>
            <a:r>
              <a:rPr lang="en-GB" sz="1600" dirty="0"/>
              <a:t>Corbett Broad, 2012). </a:t>
            </a:r>
            <a:r>
              <a:rPr lang="en-US" sz="1600" dirty="0"/>
              <a:t>The emphasis has shifted from </a:t>
            </a:r>
            <a:r>
              <a:rPr lang="en-US" sz="1400" dirty="0" err="1"/>
              <a:t>internationalisation</a:t>
            </a:r>
            <a:r>
              <a:rPr lang="en-US" sz="1600" dirty="0"/>
              <a:t> as a means to improvement in </a:t>
            </a:r>
            <a:r>
              <a:rPr lang="en-US" sz="1600" dirty="0" err="1"/>
              <a:t>programme</a:t>
            </a:r>
            <a:r>
              <a:rPr lang="en-US" sz="1600" dirty="0"/>
              <a:t> quality, capacity building, cooperation and partnership to an emphasis on competition, revenue generation, prestige and global rankings (</a:t>
            </a:r>
            <a:r>
              <a:rPr lang="en-GB" sz="1600" u="sng" dirty="0">
                <a:hlinkClick r:id="rId3"/>
              </a:rPr>
              <a:t>http://www.eaie.org/blog/internationalisation-with-integrity/</a:t>
            </a:r>
            <a:r>
              <a:rPr lang="en-GB" sz="1600" dirty="0"/>
              <a:t> ). As  Anna said this morning, while a marketization discourse may be inevitable in the current HE funding climate, there is a danger that this may steer thinking away from the radical reassessment of HE purposes, priorities and processes that internationalization requires (de Vita and Case, 2003). After a period of intense development, perhaps internationalisation may be losing its way.   At a NAFSA: Association of International Educators conference in June 2011, Jane Knight suggested that internationalisation was having an identity crisis, while Brandenburg and De Wit (2011, 2012) felt that we’d lost sight of what it was all about. So almost four years on, are we witnessing “The End of Internationalization?” (NAFSA session title) or have we regained a sense of purpose and direction? Four years on is it time to reassess further, to re consider what characterises an internationalized </a:t>
            </a:r>
            <a:r>
              <a:rPr lang="en-GB" sz="1600" dirty="0" err="1"/>
              <a:t>university.?The</a:t>
            </a:r>
            <a:r>
              <a:rPr lang="en-GB" sz="1600" dirty="0"/>
              <a:t> literature highlights the complexities, confusions and lack of consensus about the purposes of HE internationalization. Can internationalization be a transformative agenda for HE? If such a transformation is possible, what must be changed; who is affected and what are the underpinning processes involved? What are the conceptual and methodological challenges? Can the social goals of internationalisation create a set of potent heuristics for generative theorisation/ (</a:t>
            </a:r>
            <a:r>
              <a:rPr lang="en-GB" sz="1600" dirty="0" err="1"/>
              <a:t>Odora</a:t>
            </a:r>
            <a:r>
              <a:rPr lang="en-GB" sz="1600" dirty="0"/>
              <a:t> Hoppers, 2009, 206)</a:t>
            </a:r>
          </a:p>
        </p:txBody>
      </p:sp>
    </p:spTree>
    <p:extLst>
      <p:ext uri="{BB962C8B-B14F-4D97-AF65-F5344CB8AC3E}">
        <p14:creationId xmlns:p14="http://schemas.microsoft.com/office/powerpoint/2010/main" val="29197529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err="1" smtClean="0"/>
              <a:t>Otten</a:t>
            </a:r>
            <a:r>
              <a:rPr lang="en-GB" sz="1200" dirty="0" smtClean="0"/>
              <a:t> (2009) suggests work on </a:t>
            </a:r>
            <a:r>
              <a:rPr lang="en-GB" sz="1200" dirty="0" err="1" smtClean="0"/>
              <a:t>interculturality</a:t>
            </a:r>
            <a:r>
              <a:rPr lang="en-GB" sz="1200" dirty="0" smtClean="0"/>
              <a:t> can happen on 3 levels:</a:t>
            </a:r>
            <a:br>
              <a:rPr lang="en-GB" sz="1200" dirty="0" smtClean="0"/>
            </a:br>
            <a:endParaRPr lang="en-US" dirty="0"/>
          </a:p>
        </p:txBody>
      </p:sp>
      <p:sp>
        <p:nvSpPr>
          <p:cNvPr id="4" name="Slide Number Placeholder 3"/>
          <p:cNvSpPr>
            <a:spLocks noGrp="1"/>
          </p:cNvSpPr>
          <p:nvPr>
            <p:ph type="sldNum" sz="quarter" idx="10"/>
          </p:nvPr>
        </p:nvSpPr>
        <p:spPr/>
        <p:txBody>
          <a:bodyPr/>
          <a:lstStyle/>
          <a:p>
            <a:fld id="{C1E18697-A196-4418-91F9-A8F46401A3E4}" type="slidenum">
              <a:rPr lang="en-GB" smtClean="0"/>
              <a:pPr/>
              <a:t>10</a:t>
            </a:fld>
            <a:endParaRPr lang="en-GB"/>
          </a:p>
        </p:txBody>
      </p:sp>
    </p:spTree>
    <p:extLst>
      <p:ext uri="{BB962C8B-B14F-4D97-AF65-F5344CB8AC3E}">
        <p14:creationId xmlns:p14="http://schemas.microsoft.com/office/powerpoint/2010/main" val="40482325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1E18697-A196-4418-91F9-A8F46401A3E4}" type="slidenum">
              <a:rPr lang="en-GB" smtClean="0"/>
              <a:pPr/>
              <a:t>11</a:t>
            </a:fld>
            <a:endParaRPr lang="en-GB"/>
          </a:p>
        </p:txBody>
      </p:sp>
    </p:spTree>
    <p:extLst>
      <p:ext uri="{BB962C8B-B14F-4D97-AF65-F5344CB8AC3E}">
        <p14:creationId xmlns:p14="http://schemas.microsoft.com/office/powerpoint/2010/main" val="37512214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1763" y="744538"/>
            <a:ext cx="3994150" cy="2995612"/>
          </a:xfrm>
        </p:spPr>
      </p:sp>
      <p:sp>
        <p:nvSpPr>
          <p:cNvPr id="3" name="Notes Placeholder 2"/>
          <p:cNvSpPr>
            <a:spLocks noGrp="1"/>
          </p:cNvSpPr>
          <p:nvPr>
            <p:ph type="body" idx="1"/>
          </p:nvPr>
        </p:nvSpPr>
        <p:spPr>
          <a:xfrm>
            <a:off x="679768" y="4100328"/>
            <a:ext cx="5438140" cy="5081813"/>
          </a:xfrm>
        </p:spPr>
        <p:txBody>
          <a:bodyPr>
            <a:normAutofit/>
          </a:bodyPr>
          <a:lstStyle/>
          <a:p>
            <a:r>
              <a:rPr lang="en-GB" sz="1600" dirty="0"/>
              <a:t>Jones and De Wit suggest that globalized internationalization requires us to: Put political and economic rationales in context by measuring the things that are important, not simply those that can be measured; Exploit the globalization of internationalization by learning from partners and from diversity of policy and practice; exploit the link between international and intercultural; internationalization of curriculum, teaching, and learning at home as well as abroad should be a key priority.</a:t>
            </a:r>
          </a:p>
          <a:p>
            <a:pPr defTabSz="913120">
              <a:defRPr/>
            </a:pPr>
            <a:endParaRPr lang="en-GB" sz="1600" dirty="0"/>
          </a:p>
        </p:txBody>
      </p:sp>
      <p:sp>
        <p:nvSpPr>
          <p:cNvPr id="4" name="Slide Number Placeholder 3"/>
          <p:cNvSpPr>
            <a:spLocks noGrp="1"/>
          </p:cNvSpPr>
          <p:nvPr>
            <p:ph type="sldNum" sz="quarter" idx="10"/>
          </p:nvPr>
        </p:nvSpPr>
        <p:spPr/>
        <p:txBody>
          <a:bodyPr/>
          <a:lstStyle/>
          <a:p>
            <a:pPr>
              <a:defRPr/>
            </a:pPr>
            <a:fld id="{D8A76C9E-04CE-47F6-AEF6-CE4211BDD3B5}" type="slidenum">
              <a:rPr lang="en-GB" smtClean="0"/>
              <a:pPr>
                <a:defRPr/>
              </a:pPr>
              <a:t>12</a:t>
            </a:fld>
            <a:endParaRPr lang="en-GB"/>
          </a:p>
        </p:txBody>
      </p:sp>
    </p:spTree>
    <p:extLst>
      <p:ext uri="{BB962C8B-B14F-4D97-AF65-F5344CB8AC3E}">
        <p14:creationId xmlns:p14="http://schemas.microsoft.com/office/powerpoint/2010/main" val="38653948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GB" sz="1600" b="1" dirty="0">
                <a:latin typeface="+mj-lt"/>
              </a:rPr>
              <a:t>an attempt to try to capture some of these trends  and to re-frame the dimensions of internationalisation</a:t>
            </a:r>
          </a:p>
          <a:p>
            <a:pPr>
              <a:buNone/>
            </a:pPr>
            <a:r>
              <a:rPr lang="en-GB" sz="1600" dirty="0">
                <a:latin typeface="+mj-lt"/>
                <a:cs typeface="Arial" pitchFamily="34" charset="0"/>
              </a:rPr>
              <a:t>working with the HEA to develop a values- based internationalisation framework in response to a request from the sector. The framework aims to:</a:t>
            </a:r>
          </a:p>
          <a:p>
            <a:pPr marL="171210" indent="-171210">
              <a:buFont typeface="Arial" panose="020B0604020202020204" pitchFamily="34" charset="0"/>
              <a:buChar char="•"/>
            </a:pPr>
            <a:r>
              <a:rPr lang="en-GB" sz="1600" dirty="0">
                <a:latin typeface="+mj-lt"/>
                <a:cs typeface="Arial" pitchFamily="34" charset="0"/>
              </a:rPr>
              <a:t>provide a high quality and global learning experience for all students;</a:t>
            </a:r>
          </a:p>
          <a:p>
            <a:pPr marL="171210" indent="-171210">
              <a:buFont typeface="Arial"/>
              <a:buChar char="•"/>
            </a:pPr>
            <a:r>
              <a:rPr lang="en-GB" sz="1600" dirty="0">
                <a:latin typeface="+mj-lt"/>
                <a:cs typeface="Arial" pitchFamily="34" charset="0"/>
              </a:rPr>
              <a:t>foster approaches to learning and teaching that transcend national and international boundaries;</a:t>
            </a:r>
          </a:p>
          <a:p>
            <a:pPr marL="171210" indent="-171210">
              <a:buFont typeface="Arial"/>
              <a:buChar char="•"/>
            </a:pPr>
            <a:r>
              <a:rPr lang="en-GB" sz="1600" dirty="0">
                <a:latin typeface="+mj-lt"/>
                <a:cs typeface="Arial" pitchFamily="34" charset="0"/>
              </a:rPr>
              <a:t>address individual and institutional roles and responsibilities</a:t>
            </a:r>
          </a:p>
          <a:p>
            <a:pPr lvl="0"/>
            <a:r>
              <a:rPr lang="en-GB" sz="1600" dirty="0">
                <a:latin typeface="+mj-lt"/>
              </a:rPr>
              <a:t>Dimensions of policy and practice:</a:t>
            </a:r>
          </a:p>
          <a:p>
            <a:pPr marL="457108" indent="-457108">
              <a:buFont typeface="Wingdings" pitchFamily="2" charset="2"/>
              <a:buChar char="§"/>
            </a:pPr>
            <a:r>
              <a:rPr lang="en-GB" sz="1600" dirty="0">
                <a:latin typeface="+mj-lt"/>
              </a:rPr>
              <a:t>Demonstrable institutional commitment </a:t>
            </a:r>
          </a:p>
          <a:p>
            <a:pPr marL="457108" indent="-457108">
              <a:buFont typeface="Wingdings" pitchFamily="2" charset="2"/>
              <a:buChar char="§"/>
            </a:pPr>
            <a:r>
              <a:rPr lang="en-GB" sz="1600" dirty="0">
                <a:latin typeface="+mj-lt"/>
              </a:rPr>
              <a:t>Working in partnership with students </a:t>
            </a:r>
          </a:p>
          <a:p>
            <a:pPr marL="457108" indent="-457108">
              <a:buFont typeface="Wingdings" pitchFamily="2" charset="2"/>
              <a:buChar char="§"/>
            </a:pPr>
            <a:r>
              <a:rPr lang="en-GB" sz="1600" dirty="0">
                <a:latin typeface="+mj-lt"/>
              </a:rPr>
              <a:t>Collaboration with and engagement of all staff </a:t>
            </a:r>
          </a:p>
          <a:p>
            <a:pPr marL="457108" indent="-457108">
              <a:buFont typeface="Wingdings" pitchFamily="2" charset="2"/>
              <a:buChar char="§"/>
            </a:pPr>
            <a:r>
              <a:rPr lang="en-GB" sz="1600" dirty="0">
                <a:latin typeface="+mj-lt"/>
              </a:rPr>
              <a:t>Tailored to the discipline and learning context </a:t>
            </a:r>
          </a:p>
          <a:p>
            <a:r>
              <a:rPr lang="en-GB" sz="1600" dirty="0">
                <a:latin typeface="+mj-lt"/>
              </a:rPr>
              <a:t>Core purpose to develop an international culture within our institutions</a:t>
            </a:r>
          </a:p>
          <a:p>
            <a:endParaRPr lang="en-GB" dirty="0"/>
          </a:p>
        </p:txBody>
      </p:sp>
      <p:sp>
        <p:nvSpPr>
          <p:cNvPr id="4" name="Slide Number Placeholder 3"/>
          <p:cNvSpPr>
            <a:spLocks noGrp="1"/>
          </p:cNvSpPr>
          <p:nvPr>
            <p:ph type="sldNum" sz="quarter" idx="10"/>
          </p:nvPr>
        </p:nvSpPr>
        <p:spPr/>
        <p:txBody>
          <a:bodyPr/>
          <a:lstStyle/>
          <a:p>
            <a:fld id="{EFF05F93-41C4-4C5F-B43A-2DA846724964}" type="slidenum">
              <a:rPr lang="en-GB" smtClean="0"/>
              <a:pPr/>
              <a:t>13</a:t>
            </a:fld>
            <a:endParaRPr lang="en-GB"/>
          </a:p>
        </p:txBody>
      </p:sp>
    </p:spTree>
    <p:extLst>
      <p:ext uri="{BB962C8B-B14F-4D97-AF65-F5344CB8AC3E}">
        <p14:creationId xmlns:p14="http://schemas.microsoft.com/office/powerpoint/2010/main" val="4411878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FF05F93-41C4-4C5F-B43A-2DA846724964}" type="slidenum">
              <a:rPr lang="en-GB" smtClean="0"/>
              <a:pPr/>
              <a:t>14</a:t>
            </a:fld>
            <a:endParaRPr lang="en-GB"/>
          </a:p>
        </p:txBody>
      </p:sp>
    </p:spTree>
    <p:extLst>
      <p:ext uri="{BB962C8B-B14F-4D97-AF65-F5344CB8AC3E}">
        <p14:creationId xmlns:p14="http://schemas.microsoft.com/office/powerpoint/2010/main" val="34462639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60525" y="792163"/>
            <a:ext cx="10066338" cy="7550150"/>
          </a:xfrm>
        </p:spPr>
      </p:sp>
      <p:sp>
        <p:nvSpPr>
          <p:cNvPr id="3" name="Notes Placeholder 2"/>
          <p:cNvSpPr>
            <a:spLocks noGrp="1"/>
          </p:cNvSpPr>
          <p:nvPr>
            <p:ph type="body" idx="1"/>
          </p:nvPr>
        </p:nvSpPr>
        <p:spPr>
          <a:xfrm flipV="1">
            <a:off x="679769" y="9182140"/>
            <a:ext cx="4804379" cy="45661"/>
          </a:xfrm>
        </p:spPr>
        <p:txBody>
          <a:bodyPr>
            <a:normAutofit fontScale="25000" lnSpcReduction="20000"/>
          </a:bodyPr>
          <a:lstStyle/>
          <a:p>
            <a:endParaRPr lang="en-GB" dirty="0"/>
          </a:p>
        </p:txBody>
      </p:sp>
      <p:sp>
        <p:nvSpPr>
          <p:cNvPr id="4" name="Slide Number Placeholder 3"/>
          <p:cNvSpPr>
            <a:spLocks noGrp="1"/>
          </p:cNvSpPr>
          <p:nvPr>
            <p:ph type="sldNum" sz="quarter" idx="10"/>
          </p:nvPr>
        </p:nvSpPr>
        <p:spPr/>
        <p:txBody>
          <a:bodyPr/>
          <a:lstStyle/>
          <a:p>
            <a:fld id="{C1E18697-A196-4418-91F9-A8F46401A3E4}" type="slidenum">
              <a:rPr lang="en-GB" smtClean="0"/>
              <a:pPr/>
              <a:t>15</a:t>
            </a:fld>
            <a:endParaRPr lang="en-GB"/>
          </a:p>
        </p:txBody>
      </p:sp>
    </p:spTree>
    <p:extLst>
      <p:ext uri="{BB962C8B-B14F-4D97-AF65-F5344CB8AC3E}">
        <p14:creationId xmlns:p14="http://schemas.microsoft.com/office/powerpoint/2010/main" val="38108436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00213" y="504825"/>
            <a:ext cx="9466263" cy="7100888"/>
          </a:xfrm>
        </p:spPr>
      </p:sp>
      <p:sp>
        <p:nvSpPr>
          <p:cNvPr id="3" name="Notes Placeholder 2"/>
          <p:cNvSpPr>
            <a:spLocks noGrp="1"/>
          </p:cNvSpPr>
          <p:nvPr>
            <p:ph type="body" idx="1"/>
          </p:nvPr>
        </p:nvSpPr>
        <p:spPr>
          <a:xfrm>
            <a:off x="679768" y="9062530"/>
            <a:ext cx="5438140" cy="119610"/>
          </a:xfrm>
        </p:spPr>
        <p:txBody>
          <a:bodyPr/>
          <a:lstStyle/>
          <a:p>
            <a:endParaRPr lang="en-US" dirty="0"/>
          </a:p>
        </p:txBody>
      </p:sp>
      <p:sp>
        <p:nvSpPr>
          <p:cNvPr id="4" name="Slide Number Placeholder 3"/>
          <p:cNvSpPr>
            <a:spLocks noGrp="1"/>
          </p:cNvSpPr>
          <p:nvPr>
            <p:ph type="sldNum" sz="quarter" idx="10"/>
          </p:nvPr>
        </p:nvSpPr>
        <p:spPr/>
        <p:txBody>
          <a:bodyPr/>
          <a:lstStyle/>
          <a:p>
            <a:fld id="{C1E18697-A196-4418-91F9-A8F46401A3E4}" type="slidenum">
              <a:rPr lang="en-GB" smtClean="0"/>
              <a:pPr/>
              <a:t>16</a:t>
            </a:fld>
            <a:endParaRPr lang="en-GB"/>
          </a:p>
        </p:txBody>
      </p:sp>
    </p:spTree>
    <p:extLst>
      <p:ext uri="{BB962C8B-B14F-4D97-AF65-F5344CB8AC3E}">
        <p14:creationId xmlns:p14="http://schemas.microsoft.com/office/powerpoint/2010/main" val="886269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r>
              <a:rPr lang="en-GB" dirty="0"/>
              <a:t> Over the last two decades, the concept of the internationalization of higher education has moved from the fringe of institutional interest to the very </a:t>
            </a:r>
            <a:r>
              <a:rPr lang="en-GB" dirty="0" smtClean="0"/>
              <a:t>core</a:t>
            </a:r>
            <a:r>
              <a:rPr lang="en-GB" altLang="en-US" sz="1200" dirty="0" smtClean="0">
                <a:latin typeface="Calibri" pitchFamily="34" charset="0"/>
              </a:rPr>
              <a:t>- a quick google search reveals that</a:t>
            </a:r>
            <a:r>
              <a:rPr lang="en-GB" altLang="en-US" sz="1200" baseline="0" dirty="0" smtClean="0">
                <a:latin typeface="Calibri" pitchFamily="34" charset="0"/>
              </a:rPr>
              <a:t> </a:t>
            </a:r>
            <a:r>
              <a:rPr lang="en-GB" altLang="en-US" sz="1200" dirty="0" smtClean="0">
                <a:latin typeface="Calibri" pitchFamily="34" charset="0"/>
              </a:rPr>
              <a:t>many</a:t>
            </a:r>
            <a:r>
              <a:rPr lang="en-GB" altLang="en-US" sz="1200" baseline="0" dirty="0" smtClean="0">
                <a:latin typeface="Calibri" pitchFamily="34" charset="0"/>
              </a:rPr>
              <a:t> Unis worldwide proclaim their ‘international status’, but there has been little consensus about how we define that. </a:t>
            </a:r>
            <a:r>
              <a:rPr lang="en-GB" altLang="en-US" sz="1200" dirty="0" smtClean="0">
                <a:latin typeface="+mn-lt"/>
              </a:rPr>
              <a:t>M</a:t>
            </a:r>
            <a:r>
              <a:rPr lang="en-GB" sz="1200" dirty="0" smtClean="0"/>
              <a:t>any UK HEIs have begun to internationalize from a business focus – focusing on recruitment of international students and staff - but how well do we support the staff and student experience once they arrive?</a:t>
            </a:r>
            <a:r>
              <a:rPr lang="en-GB" dirty="0" smtClean="0"/>
              <a:t> </a:t>
            </a:r>
            <a:r>
              <a:rPr lang="en-GB" dirty="0" smtClean="0">
                <a:effectLst/>
              </a:rPr>
              <a:t/>
            </a:r>
            <a:br>
              <a:rPr lang="en-GB" dirty="0" smtClean="0">
                <a:effectLst/>
              </a:rPr>
            </a:br>
            <a:endParaRPr lang="en-GB" sz="1200" b="0" i="0" u="none" strike="noStrike" kern="1200" baseline="0" dirty="0" smtClean="0">
              <a:solidFill>
                <a:schemeClr val="tx1"/>
              </a:solidFill>
              <a:latin typeface="+mn-lt"/>
              <a:ea typeface="+mn-ea"/>
              <a:cs typeface="+mn-cs"/>
            </a:endParaRPr>
          </a:p>
          <a:p>
            <a:r>
              <a:rPr lang="en-GB" altLang="en-US" sz="1200" dirty="0" smtClean="0">
                <a:latin typeface="Calibri" pitchFamily="34" charset="0"/>
              </a:rPr>
              <a:t>Technology exposes learners to multiple life-worlds and media/sources making diversity more immediate (Cope and </a:t>
            </a:r>
            <a:r>
              <a:rPr lang="en-GB" altLang="en-US" sz="1200" dirty="0" err="1" smtClean="0">
                <a:latin typeface="Calibri" pitchFamily="34" charset="0"/>
              </a:rPr>
              <a:t>Kalantzis</a:t>
            </a:r>
            <a:r>
              <a:rPr lang="en-GB" altLang="en-US" sz="1200" dirty="0" smtClean="0">
                <a:latin typeface="Calibri" pitchFamily="34" charset="0"/>
              </a:rPr>
              <a:t>, 2009).</a:t>
            </a:r>
            <a:r>
              <a:rPr lang="en-GB" altLang="en-US" sz="1200" baseline="0" dirty="0" smtClean="0">
                <a:latin typeface="Calibri" pitchFamily="34" charset="0"/>
              </a:rPr>
              <a:t> </a:t>
            </a:r>
            <a:r>
              <a:rPr lang="en-GB" sz="1200" dirty="0" smtClean="0">
                <a:latin typeface="Calibri" pitchFamily="34" charset="0"/>
              </a:rPr>
              <a:t>How can we support a cultural shift to develop long-term sustainability?</a:t>
            </a:r>
            <a:endParaRPr lang="en-GB" dirty="0"/>
          </a:p>
        </p:txBody>
      </p:sp>
      <p:sp>
        <p:nvSpPr>
          <p:cNvPr id="4" name="Slide Number Placeholder 3"/>
          <p:cNvSpPr>
            <a:spLocks noGrp="1"/>
          </p:cNvSpPr>
          <p:nvPr>
            <p:ph type="sldNum" sz="quarter" idx="10"/>
          </p:nvPr>
        </p:nvSpPr>
        <p:spPr/>
        <p:txBody>
          <a:bodyPr/>
          <a:lstStyle/>
          <a:p>
            <a:fld id="{D49FBE14-0B38-4591-8B92-C9726A3EB73C}" type="slidenum">
              <a:rPr lang="en-GB" smtClean="0"/>
              <a:pPr/>
              <a:t>2</a:t>
            </a:fld>
            <a:endParaRPr lang="en-GB"/>
          </a:p>
        </p:txBody>
      </p:sp>
    </p:spTree>
    <p:extLst>
      <p:ext uri="{BB962C8B-B14F-4D97-AF65-F5344CB8AC3E}">
        <p14:creationId xmlns:p14="http://schemas.microsoft.com/office/powerpoint/2010/main" val="2612708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3800" y="41275"/>
            <a:ext cx="3930650" cy="2947988"/>
          </a:xfrm>
        </p:spPr>
      </p:sp>
      <p:sp>
        <p:nvSpPr>
          <p:cNvPr id="3" name="Notes Placeholder 2"/>
          <p:cNvSpPr>
            <a:spLocks noGrp="1"/>
          </p:cNvSpPr>
          <p:nvPr>
            <p:ph type="body" idx="1"/>
          </p:nvPr>
        </p:nvSpPr>
        <p:spPr>
          <a:xfrm>
            <a:off x="91104" y="2990002"/>
            <a:ext cx="6543559" cy="6934914"/>
          </a:xfrm>
        </p:spPr>
        <p:txBody>
          <a:bodyPr/>
          <a:lstStyle/>
          <a:p>
            <a:r>
              <a:rPr lang="en-GB" sz="1600" dirty="0"/>
              <a:t>In ‘the End of Internationalisation’ 2011 Brandenburg and De Wit track the conceptual development of internationalisation from isolated, uncoordinated and generally low prestige international activity  in the 70s and 80s, with the exception of research.  In the late 80s, internationalisation began increasing in importance and diversity, moving from simple exchange of students to the big business of recruitment and from activities impacting on an incredibly small elite group to a mass phenomenon.  Alongside this development came the development of globalisation- loaded with negative connotations, whereas internationalisation became the ‘white knight’ of HE leading to ‘peace, mutual understanding, justice and equity’. Yet activities more related to the concept of globalisation have increasingly been associated with internationalisation  - HE as a tradable commodity - </a:t>
            </a:r>
            <a:r>
              <a:rPr lang="en-GB" sz="1600" b="1" dirty="0"/>
              <a:t>more exchange, more degree mobility, and more recruitment</a:t>
            </a:r>
            <a:r>
              <a:rPr lang="en-GB" sz="1600" dirty="0"/>
              <a:t>, losing sight of more innovative developments such as the emergence of the digital citizen. To regain the true meaning of internationalisation as a means to an end  - a process, rather than a state represented by volume of international staff and students -  with a common commitment at the institutional and personal level to be prepared to live and work in a global community. We cannot continue to assume that certain types of mobility and other international activities (such as exchanges and study abroad) are good in themselves and that other types (such as recruitment and transnational education) are bad. We can’t assume that the purpose of a university’s internationalization efforts is to improve global brand or standing -  this confuses international marketing campaigns with internationalization plans. The former is a promotion and branding exercise; the latter is a strategy that requires us to dig deeper, place the options within a new set of values and rationales for the teaching, research, and service functions of a university’ (Knight, 2011, 15) to and ensure that we achieve something meaningful. </a:t>
            </a:r>
          </a:p>
        </p:txBody>
      </p:sp>
      <p:sp>
        <p:nvSpPr>
          <p:cNvPr id="4" name="Slide Number Placeholder 3"/>
          <p:cNvSpPr>
            <a:spLocks noGrp="1"/>
          </p:cNvSpPr>
          <p:nvPr>
            <p:ph type="sldNum" sz="quarter" idx="10"/>
          </p:nvPr>
        </p:nvSpPr>
        <p:spPr/>
        <p:txBody>
          <a:bodyPr/>
          <a:lstStyle/>
          <a:p>
            <a:fld id="{C1E18697-A196-4418-91F9-A8F46401A3E4}" type="slidenum">
              <a:rPr lang="en-GB" smtClean="0"/>
              <a:pPr/>
              <a:t>3</a:t>
            </a:fld>
            <a:endParaRPr lang="en-GB"/>
          </a:p>
        </p:txBody>
      </p:sp>
      <p:sp>
        <p:nvSpPr>
          <p:cNvPr id="5" name="Rectangle 4"/>
          <p:cNvSpPr/>
          <p:nvPr/>
        </p:nvSpPr>
        <p:spPr>
          <a:xfrm>
            <a:off x="1385435" y="1151772"/>
            <a:ext cx="4026806" cy="584028"/>
          </a:xfrm>
          <a:prstGeom prst="rect">
            <a:avLst/>
          </a:prstGeom>
        </p:spPr>
        <p:txBody>
          <a:bodyPr wrap="square" lIns="91312" tIns="45656" rIns="91312" bIns="45656">
            <a:spAutoFit/>
          </a:bodyPr>
          <a:lstStyle/>
          <a:p>
            <a:r>
              <a:rPr lang="en-GB" sz="1600" i="1" dirty="0">
                <a:solidFill>
                  <a:srgbClr val="221E1F"/>
                </a:solidFill>
                <a:latin typeface="Scala Roman"/>
              </a:rPr>
              <a:t>‘’ </a:t>
            </a:r>
          </a:p>
          <a:p>
            <a:endParaRPr lang="en-GB" sz="1600" i="1" dirty="0"/>
          </a:p>
        </p:txBody>
      </p:sp>
    </p:spTree>
    <p:extLst>
      <p:ext uri="{BB962C8B-B14F-4D97-AF65-F5344CB8AC3E}">
        <p14:creationId xmlns:p14="http://schemas.microsoft.com/office/powerpoint/2010/main" val="323929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From </a:t>
            </a:r>
            <a:r>
              <a:rPr lang="en-GB" sz="1200" kern="1200" dirty="0" err="1" smtClean="0">
                <a:solidFill>
                  <a:schemeClr val="tx1"/>
                </a:solidFill>
                <a:latin typeface="+mn-lt"/>
                <a:ea typeface="+mn-ea"/>
                <a:cs typeface="+mn-cs"/>
              </a:rPr>
              <a:t>ongoing</a:t>
            </a:r>
            <a:r>
              <a:rPr lang="en-GB" sz="1200" kern="1200" dirty="0" smtClean="0">
                <a:solidFill>
                  <a:schemeClr val="tx1"/>
                </a:solidFill>
                <a:latin typeface="+mn-lt"/>
                <a:ea typeface="+mn-ea"/>
                <a:cs typeface="+mn-cs"/>
              </a:rPr>
              <a:t> practices and </a:t>
            </a:r>
            <a:r>
              <a:rPr lang="en-GB" sz="1200" kern="1200" dirty="0" err="1" smtClean="0">
                <a:solidFill>
                  <a:schemeClr val="tx1"/>
                </a:solidFill>
                <a:latin typeface="+mn-lt"/>
                <a:ea typeface="+mn-ea"/>
                <a:cs typeface="+mn-cs"/>
              </a:rPr>
              <a:t>rhetorics</a:t>
            </a:r>
            <a:r>
              <a:rPr lang="en-GB" sz="1200" kern="1200" dirty="0" smtClean="0">
                <a:solidFill>
                  <a:schemeClr val="tx1"/>
                </a:solidFill>
                <a:latin typeface="+mn-lt"/>
                <a:ea typeface="+mn-ea"/>
                <a:cs typeface="+mn-cs"/>
              </a:rPr>
              <a:t> of globalization have emerged a new set of actors, logics and relations between and beyond institutions of higher education and research</a:t>
            </a:r>
          </a:p>
          <a:p>
            <a:endParaRPr lang="en-GB" dirty="0"/>
          </a:p>
        </p:txBody>
      </p:sp>
      <p:sp>
        <p:nvSpPr>
          <p:cNvPr id="4" name="Slide Number Placeholder 3"/>
          <p:cNvSpPr>
            <a:spLocks noGrp="1"/>
          </p:cNvSpPr>
          <p:nvPr>
            <p:ph type="sldNum" sz="quarter" idx="10"/>
          </p:nvPr>
        </p:nvSpPr>
        <p:spPr/>
        <p:txBody>
          <a:bodyPr/>
          <a:lstStyle/>
          <a:p>
            <a:fld id="{C1E18697-A196-4418-91F9-A8F46401A3E4}" type="slidenum">
              <a:rPr lang="en-GB" smtClean="0"/>
              <a:pPr/>
              <a:t>4</a:t>
            </a:fld>
            <a:endParaRPr lang="en-GB"/>
          </a:p>
        </p:txBody>
      </p:sp>
    </p:spTree>
    <p:extLst>
      <p:ext uri="{BB962C8B-B14F-4D97-AF65-F5344CB8AC3E}">
        <p14:creationId xmlns:p14="http://schemas.microsoft.com/office/powerpoint/2010/main" val="566238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30350" y="217488"/>
            <a:ext cx="3451225" cy="2587625"/>
          </a:xfrm>
        </p:spPr>
      </p:sp>
      <p:sp>
        <p:nvSpPr>
          <p:cNvPr id="3" name="Notes Placeholder 2"/>
          <p:cNvSpPr>
            <a:spLocks noGrp="1"/>
          </p:cNvSpPr>
          <p:nvPr>
            <p:ph type="body" idx="1"/>
          </p:nvPr>
        </p:nvSpPr>
        <p:spPr>
          <a:xfrm>
            <a:off x="450640" y="2805840"/>
            <a:ext cx="6112116" cy="6832018"/>
          </a:xfrm>
        </p:spPr>
        <p:txBody>
          <a:bodyPr/>
          <a:lstStyle/>
          <a:p>
            <a:r>
              <a:rPr lang="en-GB" sz="1600" dirty="0"/>
              <a:t>Having noted the trends influencing internationalization in the last decade, a major challenge is evident to maintain the positive benefits of internationalization in an increasingly competitive environment.  Prior to the development of education as an income-generating  and prestige-seeking export industry, universities have a long history of contributing to capacity building in nation states and among students from around the globe (Sidhu and </a:t>
            </a:r>
            <a:r>
              <a:rPr lang="en-GB" sz="1600" dirty="0" err="1"/>
              <a:t>Dall’Alba</a:t>
            </a:r>
            <a:r>
              <a:rPr lang="en-GB" sz="1600" dirty="0"/>
              <a:t> 2013). Can we successfully adopt a dual role in furthering both cooperation and competition among countries, or has internationalisation become a catch phrase for   ‘anything and everything remotely linked to the global, inter-cultural, or international dimensions of higher education’?(</a:t>
            </a:r>
            <a:r>
              <a:rPr lang="en-GB" sz="1600" u="sng" dirty="0">
                <a:hlinkClick r:id="rId3"/>
              </a:rPr>
              <a:t>http://www.oecd.org/edu/imhe/48506334.pdf</a:t>
            </a:r>
            <a:r>
              <a:rPr lang="en-GB" sz="1600" dirty="0"/>
              <a:t>)  </a:t>
            </a:r>
          </a:p>
          <a:p>
            <a:r>
              <a:rPr lang="en-GB" sz="1600" dirty="0" err="1"/>
              <a:t>Hudzik</a:t>
            </a:r>
            <a:r>
              <a:rPr lang="en-GB" sz="1600" dirty="0"/>
              <a:t> (2011), past president and chair of the Board of Directors of NAFSA: Association of International Educators, Dean of International Studies and Programs and then vice president for Global Engagement and Strategic Projects at Michigan State University (MSU) suggests that universities today have to be reminded of their core mission, namely the production of graduates who can live, work and contribute as productive citizens in an increasingly fluid and borderless global context. He challenges us to think about internationalizing curriculum content (contexts, values and understandings),  processes of teaching, learning and assessment, with regard for the skills and competences students (and staff) require for life and work in a diverse world. This requires commitment, confirmed through action, to infuse international and comparative perspectives throughout the teaching, research, and service missions of higher education, to shape institutional ethos and values and touch the entire higher education enterprise – a new conceptualisation Comprehensive </a:t>
            </a:r>
            <a:r>
              <a:rPr lang="en-GB" sz="1600" dirty="0" err="1"/>
              <a:t>Int</a:t>
            </a:r>
            <a:r>
              <a:rPr lang="en-GB" sz="1600" dirty="0"/>
              <a:t>’ or form of branding</a:t>
            </a:r>
          </a:p>
          <a:p>
            <a:pPr defTabSz="914215">
              <a:defRPr/>
            </a:pPr>
            <a:endParaRPr lang="en-GB" dirty="0" smtClean="0"/>
          </a:p>
        </p:txBody>
      </p:sp>
      <p:sp>
        <p:nvSpPr>
          <p:cNvPr id="4" name="Slide Number Placeholder 3"/>
          <p:cNvSpPr>
            <a:spLocks noGrp="1"/>
          </p:cNvSpPr>
          <p:nvPr>
            <p:ph type="sldNum" sz="quarter" idx="10"/>
          </p:nvPr>
        </p:nvSpPr>
        <p:spPr/>
        <p:txBody>
          <a:bodyPr/>
          <a:lstStyle/>
          <a:p>
            <a:fld id="{C1E18697-A196-4418-91F9-A8F46401A3E4}" type="slidenum">
              <a:rPr lang="en-GB" smtClean="0"/>
              <a:pPr/>
              <a:t>5</a:t>
            </a:fld>
            <a:endParaRPr lang="en-GB" dirty="0"/>
          </a:p>
        </p:txBody>
      </p:sp>
    </p:spTree>
    <p:extLst>
      <p:ext uri="{BB962C8B-B14F-4D97-AF65-F5344CB8AC3E}">
        <p14:creationId xmlns:p14="http://schemas.microsoft.com/office/powerpoint/2010/main" val="3036742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11275" y="144463"/>
            <a:ext cx="3357563" cy="2517775"/>
          </a:xfrm>
        </p:spPr>
      </p:sp>
      <p:sp>
        <p:nvSpPr>
          <p:cNvPr id="3" name="Notes Placeholder 2"/>
          <p:cNvSpPr>
            <a:spLocks noGrp="1"/>
          </p:cNvSpPr>
          <p:nvPr>
            <p:ph type="body" idx="1"/>
          </p:nvPr>
        </p:nvSpPr>
        <p:spPr>
          <a:xfrm>
            <a:off x="450641" y="3390448"/>
            <a:ext cx="5667268" cy="5791693"/>
          </a:xfrm>
        </p:spPr>
        <p:txBody>
          <a:bodyPr/>
          <a:lstStyle/>
          <a:p>
            <a:r>
              <a:rPr lang="en-GB" sz="1600" dirty="0"/>
              <a:t>Social transformation models of internationalization suggest the need for radical reform to curricula to foster engaged global citizenship, yet little is written depicting how individual courses and their instructors might support such reform (Hanson, 2010). Hanson’s 6-year outcome evaluation of the impact of two interdisciplinary global health courses taught using transformative pedagogies. The evaluation shows promise that this model of internationalized curricula can foster personal transformation and global citizenship while creating bridges of understanding between local and global health issues and the increasing potential for social transformation through the process of internationalizing curriculum. Jones and De Wit suggest that the concept of globalized internationalization requires us to: Put political and economic rationales in context by measuring the things that are important, not simply those that can be measured; learning from partners and from the diversity of policy and practice; exploit the link between international and intercultural; internationalization of curriculum, teaching, and learning at home as well as abroad as a key priority.</a:t>
            </a:r>
          </a:p>
          <a:p>
            <a:endParaRPr lang="en-GB" dirty="0"/>
          </a:p>
        </p:txBody>
      </p:sp>
      <p:sp>
        <p:nvSpPr>
          <p:cNvPr id="4" name="Slide Number Placeholder 3"/>
          <p:cNvSpPr>
            <a:spLocks noGrp="1"/>
          </p:cNvSpPr>
          <p:nvPr>
            <p:ph type="sldNum" sz="quarter" idx="10"/>
          </p:nvPr>
        </p:nvSpPr>
        <p:spPr/>
        <p:txBody>
          <a:bodyPr/>
          <a:lstStyle/>
          <a:p>
            <a:fld id="{C1E18697-A196-4418-91F9-A8F46401A3E4}" type="slidenum">
              <a:rPr lang="en-GB" smtClean="0"/>
              <a:pPr/>
              <a:t>6</a:t>
            </a:fld>
            <a:endParaRPr lang="en-GB"/>
          </a:p>
        </p:txBody>
      </p:sp>
      <p:sp>
        <p:nvSpPr>
          <p:cNvPr id="6" name="Rectangle 5"/>
          <p:cNvSpPr/>
          <p:nvPr/>
        </p:nvSpPr>
        <p:spPr>
          <a:xfrm>
            <a:off x="1385435" y="3021587"/>
            <a:ext cx="3484117" cy="368860"/>
          </a:xfrm>
          <a:prstGeom prst="rect">
            <a:avLst/>
          </a:prstGeom>
        </p:spPr>
        <p:txBody>
          <a:bodyPr wrap="square" lIns="91312" tIns="45656" rIns="91312" bIns="45656">
            <a:spAutoFit/>
          </a:bodyPr>
          <a:lstStyle/>
          <a:p>
            <a:r>
              <a:rPr lang="en-GB" dirty="0"/>
              <a:t>https://www.cfhi.org/uganda</a:t>
            </a:r>
          </a:p>
        </p:txBody>
      </p:sp>
    </p:spTree>
    <p:extLst>
      <p:ext uri="{BB962C8B-B14F-4D97-AF65-F5344CB8AC3E}">
        <p14:creationId xmlns:p14="http://schemas.microsoft.com/office/powerpoint/2010/main" val="1655398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79450" y="144463"/>
            <a:ext cx="3725863" cy="2794000"/>
          </a:xfrm>
        </p:spPr>
      </p:sp>
      <p:sp>
        <p:nvSpPr>
          <p:cNvPr id="3" name="Notes Placeholder 2"/>
          <p:cNvSpPr>
            <a:spLocks noGrp="1"/>
          </p:cNvSpPr>
          <p:nvPr>
            <p:ph type="body" idx="1"/>
          </p:nvPr>
        </p:nvSpPr>
        <p:spPr>
          <a:xfrm>
            <a:off x="679768" y="3165420"/>
            <a:ext cx="5438140" cy="6016721"/>
          </a:xfrm>
        </p:spPr>
        <p:txBody>
          <a:bodyPr/>
          <a:lstStyle/>
          <a:p>
            <a:r>
              <a:rPr lang="en-US" sz="1600" dirty="0">
                <a:cs typeface="Calibri"/>
              </a:rPr>
              <a:t>Taking a model of global citizenship that is primarily a matter of seeing the </a:t>
            </a:r>
            <a:r>
              <a:rPr lang="en-US" sz="1600" i="1" dirty="0">
                <a:cs typeface="Calibri"/>
              </a:rPr>
              <a:t>self-in-the-world</a:t>
            </a:r>
            <a:r>
              <a:rPr lang="en-US" sz="1600" dirty="0">
                <a:cs typeface="Calibri"/>
              </a:rPr>
              <a:t> as one dwelling among others, Killick focuses on experiences of students with individual “significant others” and among international student communities, drawing on a 3-year study into U.K. undergraduate students participating in international mobility activities. Participants reveal how lived experience of Otherness in such </a:t>
            </a:r>
            <a:r>
              <a:rPr lang="en-US" sz="1600" dirty="0" err="1">
                <a:cs typeface="Calibri"/>
              </a:rPr>
              <a:t>intersubjective</a:t>
            </a:r>
            <a:r>
              <a:rPr lang="en-US" sz="1600" dirty="0">
                <a:cs typeface="Calibri"/>
              </a:rPr>
              <a:t> encounters enables moves to identify Self with others and to personalize hitherto distant places and practices. Even in the context of international mobility, encountering difference does not depend on the crossing of national cultures but on recognizing Otherness in all we may engage with and in ourselves. Most of the encounters in this study take place outside of the host culture or the “designed” features of the international mobility activities, suggesting opportunities for multicultural/international campuses to develop spaces for similarly rich learning for the non-mobile majority.  How do we capture this/assess this/ensure that students see it as part of their ‘global passport’ into graduate careers and lives?</a:t>
            </a:r>
          </a:p>
        </p:txBody>
      </p:sp>
      <p:sp>
        <p:nvSpPr>
          <p:cNvPr id="4" name="Slide Number Placeholder 3"/>
          <p:cNvSpPr>
            <a:spLocks noGrp="1"/>
          </p:cNvSpPr>
          <p:nvPr>
            <p:ph type="sldNum" sz="quarter" idx="10"/>
          </p:nvPr>
        </p:nvSpPr>
        <p:spPr/>
        <p:txBody>
          <a:bodyPr/>
          <a:lstStyle/>
          <a:p>
            <a:fld id="{C1E18697-A196-4418-91F9-A8F46401A3E4}" type="slidenum">
              <a:rPr lang="en-GB" smtClean="0"/>
              <a:pPr/>
              <a:t>7</a:t>
            </a:fld>
            <a:endParaRPr lang="en-GB"/>
          </a:p>
        </p:txBody>
      </p:sp>
    </p:spTree>
    <p:extLst>
      <p:ext uri="{BB962C8B-B14F-4D97-AF65-F5344CB8AC3E}">
        <p14:creationId xmlns:p14="http://schemas.microsoft.com/office/powerpoint/2010/main" val="912870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1" indent="0" algn="l" defTabSz="914400" rtl="0" eaLnBrk="1" fontAlgn="auto" latinLnBrk="0" hangingPunct="1">
              <a:lnSpc>
                <a:spcPct val="90000"/>
              </a:lnSpc>
              <a:spcBef>
                <a:spcPts val="0"/>
              </a:spcBef>
              <a:spcAft>
                <a:spcPts val="0"/>
              </a:spcAft>
              <a:buClrTx/>
              <a:buSzTx/>
              <a:buFontTx/>
              <a:buNone/>
              <a:tabLst/>
              <a:defRPr/>
            </a:pPr>
            <a:r>
              <a:rPr lang="en-GB" sz="1600" kern="1200" dirty="0" smtClean="0">
                <a:solidFill>
                  <a:schemeClr val="tx1"/>
                </a:solidFill>
                <a:latin typeface="+mn-lt"/>
                <a:ea typeface="+mn-ea"/>
                <a:cs typeface="+mn-cs"/>
              </a:rPr>
              <a:t>‘Internationalization promotes cultural diversity and fosters intercultural understanding, respect, and tolerance among peoples…and helps to build a climate of global peace’ </a:t>
            </a:r>
            <a:r>
              <a:rPr lang="en-GB" sz="1600" i="1" kern="1200" dirty="0" smtClean="0">
                <a:solidFill>
                  <a:schemeClr val="tx1"/>
                </a:solidFill>
                <a:latin typeface="+mn-lt"/>
                <a:ea typeface="+mn-ea"/>
                <a:cs typeface="+mn-cs"/>
              </a:rPr>
              <a:t>International Association of Universities, cited in Black, 2004</a:t>
            </a:r>
            <a:r>
              <a:rPr lang="en-GB" sz="1600" i="0" kern="1200" baseline="0" dirty="0" smtClean="0">
                <a:solidFill>
                  <a:schemeClr val="tx1"/>
                </a:solidFill>
                <a:latin typeface="+mn-lt"/>
                <a:ea typeface="+mn-ea"/>
                <a:cs typeface="+mn-cs"/>
              </a:rPr>
              <a:t> </a:t>
            </a:r>
            <a:r>
              <a:rPr lang="en-GB" sz="1600" kern="1200" dirty="0" smtClean="0">
                <a:solidFill>
                  <a:schemeClr val="tx1"/>
                </a:solidFill>
                <a:latin typeface="+mn-lt"/>
                <a:ea typeface="+mn-ea"/>
                <a:cs typeface="+mn-cs"/>
              </a:rPr>
              <a:t>–but intercultural learning doesn’t happen automatically-</a:t>
            </a:r>
            <a:r>
              <a:rPr lang="en-GB" sz="1600" kern="1200" baseline="0" dirty="0" smtClean="0">
                <a:solidFill>
                  <a:schemeClr val="tx1"/>
                </a:solidFill>
                <a:latin typeface="+mn-lt"/>
                <a:ea typeface="+mn-ea"/>
                <a:cs typeface="+mn-cs"/>
              </a:rPr>
              <a:t> needs support and facilitation</a:t>
            </a:r>
            <a:endParaRPr lang="en-GB" sz="16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altLang="en-US" sz="1600" dirty="0" smtClean="0"/>
              <a:t>So</a:t>
            </a:r>
            <a:r>
              <a:rPr lang="en-GB" altLang="en-US" sz="1600" baseline="0" dirty="0" smtClean="0"/>
              <a:t> attention turns to h</a:t>
            </a:r>
            <a:r>
              <a:rPr lang="en-GB" altLang="en-US" sz="1600" dirty="0" smtClean="0"/>
              <a:t>ow university staff and services can help students to negotiate cultural, </a:t>
            </a:r>
          </a:p>
          <a:p>
            <a:pPr marL="0" marR="0" indent="0" algn="l" defTabSz="914400" rtl="0" eaLnBrk="1" fontAlgn="auto" latinLnBrk="0" hangingPunct="1">
              <a:lnSpc>
                <a:spcPct val="100000"/>
              </a:lnSpc>
              <a:spcBef>
                <a:spcPts val="0"/>
              </a:spcBef>
              <a:spcAft>
                <a:spcPts val="0"/>
              </a:spcAft>
              <a:buClrTx/>
              <a:buSzTx/>
              <a:buFontTx/>
              <a:buNone/>
              <a:tabLst/>
              <a:defRPr/>
            </a:pPr>
            <a:r>
              <a:rPr lang="en-GB" altLang="en-US" sz="1600" dirty="0" smtClean="0"/>
              <a:t>linguistic and disciplinary contexts in order to provide internationalised, transformative learning experiences for their students? </a:t>
            </a:r>
            <a:r>
              <a:rPr lang="en-GB" altLang="en-US" sz="1600" dirty="0" err="1" smtClean="0"/>
              <a:t>IoC</a:t>
            </a:r>
            <a:r>
              <a:rPr lang="en-GB" altLang="en-US" sz="1600" dirty="0" smtClean="0"/>
              <a:t> for global citizenship</a:t>
            </a:r>
            <a:r>
              <a:rPr lang="en-GB" altLang="en-US" sz="1600" baseline="0" dirty="0" smtClean="0"/>
              <a:t> –requires opportunities to develop qualities and insights to address civic as well as economic and moral aspirations. Service learning  and community volunteering as curriculum to promote participation, activism, responsibility. How to enable activism without political bias, promoting critical engagement with the conditions and lives of others? LMU  to develop global perspectives through community and conservation projects offers students 4-6 week placements to enhance personal and professional development (Jones 2010)</a:t>
            </a:r>
            <a:endParaRPr lang="en-GB" dirty="0"/>
          </a:p>
        </p:txBody>
      </p:sp>
      <p:sp>
        <p:nvSpPr>
          <p:cNvPr id="4" name="Slide Number Placeholder 3"/>
          <p:cNvSpPr>
            <a:spLocks noGrp="1"/>
          </p:cNvSpPr>
          <p:nvPr>
            <p:ph type="sldNum" sz="quarter" idx="10"/>
          </p:nvPr>
        </p:nvSpPr>
        <p:spPr/>
        <p:txBody>
          <a:bodyPr/>
          <a:lstStyle/>
          <a:p>
            <a:fld id="{C1E18697-A196-4418-91F9-A8F46401A3E4}" type="slidenum">
              <a:rPr lang="en-GB" smtClean="0"/>
              <a:pPr/>
              <a:t>8</a:t>
            </a:fld>
            <a:endParaRPr lang="en-GB"/>
          </a:p>
        </p:txBody>
      </p:sp>
    </p:spTree>
    <p:extLst>
      <p:ext uri="{BB962C8B-B14F-4D97-AF65-F5344CB8AC3E}">
        <p14:creationId xmlns:p14="http://schemas.microsoft.com/office/powerpoint/2010/main" val="350206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5038" y="95250"/>
            <a:ext cx="2655887" cy="1990725"/>
          </a:xfrm>
        </p:spPr>
      </p:sp>
      <p:sp>
        <p:nvSpPr>
          <p:cNvPr id="3" name="Notes Placeholder 2"/>
          <p:cNvSpPr>
            <a:spLocks noGrp="1"/>
          </p:cNvSpPr>
          <p:nvPr>
            <p:ph type="body" idx="1"/>
          </p:nvPr>
        </p:nvSpPr>
        <p:spPr>
          <a:xfrm>
            <a:off x="306826" y="2662008"/>
            <a:ext cx="6399744" cy="6520133"/>
          </a:xfrm>
        </p:spPr>
        <p:txBody>
          <a:bodyPr/>
          <a:lstStyle/>
          <a:p>
            <a:r>
              <a:rPr lang="en-US" sz="1600" dirty="0">
                <a:latin typeface="+mj-lt"/>
              </a:rPr>
              <a:t>In terms of this cultural shift, a number of authors have recommended  cosmopolitanism as an appropriate theoretical framework (</a:t>
            </a:r>
            <a:r>
              <a:rPr lang="en-US" sz="1600" dirty="0" err="1">
                <a:latin typeface="+mj-lt"/>
              </a:rPr>
              <a:t>Caruana</a:t>
            </a:r>
            <a:r>
              <a:rPr lang="en-US" sz="1600" dirty="0">
                <a:latin typeface="+mj-lt"/>
              </a:rPr>
              <a:t>, 2014; Lilley, Barker, &amp; Harris, 2014; </a:t>
            </a:r>
            <a:r>
              <a:rPr lang="en-US" sz="1600" dirty="0" err="1">
                <a:latin typeface="+mj-lt"/>
              </a:rPr>
              <a:t>Marginson</a:t>
            </a:r>
            <a:r>
              <a:rPr lang="en-US" sz="1600" dirty="0">
                <a:latin typeface="+mj-lt"/>
              </a:rPr>
              <a:t> &amp; </a:t>
            </a:r>
            <a:r>
              <a:rPr lang="en-US" sz="1600" dirty="0" err="1">
                <a:latin typeface="+mj-lt"/>
              </a:rPr>
              <a:t>Sawir</a:t>
            </a:r>
            <a:r>
              <a:rPr lang="en-US" sz="1600" dirty="0">
                <a:latin typeface="+mj-lt"/>
              </a:rPr>
              <a:t>, 2011; Rhoads &amp; </a:t>
            </a:r>
            <a:r>
              <a:rPr lang="en-US" sz="1600" dirty="0" err="1">
                <a:latin typeface="+mj-lt"/>
              </a:rPr>
              <a:t>Szelenyi</a:t>
            </a:r>
            <a:r>
              <a:rPr lang="en-US" sz="1600" dirty="0">
                <a:latin typeface="+mj-lt"/>
              </a:rPr>
              <a:t>, 2011; Rizvi, 2009). Is this new thinking, or simply </a:t>
            </a:r>
            <a:r>
              <a:rPr lang="en-US" sz="1600" dirty="0" err="1">
                <a:latin typeface="+mj-lt"/>
              </a:rPr>
              <a:t>simply</a:t>
            </a:r>
            <a:r>
              <a:rPr lang="en-US" sz="1600" dirty="0">
                <a:latin typeface="+mj-lt"/>
              </a:rPr>
              <a:t> new wine in old bottles? </a:t>
            </a:r>
            <a:r>
              <a:rPr lang="en-US" sz="1600" i="1" dirty="0">
                <a:latin typeface="+mj-lt"/>
              </a:rPr>
              <a:t>Diogenes, when asked which country he was from, replied, ‘I am a citizen of the world’.” Diogenes (404-423 BC) . </a:t>
            </a:r>
            <a:r>
              <a:rPr lang="en-GB" sz="1600" dirty="0"/>
              <a:t>Diogenes lived in poverty, disregarding wealth and worldliness, believing that virtue could be attained by fighting hypocrisy, greed, luxury and corruption - i.e. conventional morality. He honed himself into the position of having nothing to lose but life itself. In contrast to this philosophic cosmopolitanism, </a:t>
            </a:r>
            <a:r>
              <a:rPr lang="en-US" sz="1600" dirty="0">
                <a:latin typeface="+mj-lt"/>
              </a:rPr>
              <a:t> </a:t>
            </a:r>
            <a:r>
              <a:rPr lang="en-US" sz="1600" i="1" dirty="0">
                <a:cs typeface="Calibri"/>
              </a:rPr>
              <a:t>Lilley et al, 2014 p17 have developed </a:t>
            </a:r>
            <a:r>
              <a:rPr lang="en-US" sz="1600" dirty="0">
                <a:cs typeface="Arial"/>
              </a:rPr>
              <a:t>An “Identikit” of Markers for  the Global Citizen </a:t>
            </a:r>
            <a:r>
              <a:rPr lang="en-US" sz="1600" dirty="0">
                <a:latin typeface="+mj-lt"/>
                <a:cs typeface="Calibri"/>
              </a:rPr>
              <a:t>…..  Leaves comfort zone       Shows courage to go on a mobility experience    Shows courage by taking on challenges locally    Mixes beyond social peers      Engages and works with different “others”    Engages in learning activities “out of the comfort zone”          Thinks differently      Uses moral and ethical reasoning in problem solving               Questions assumptions          Imagines other perspectives and possibilities          Shows awareness of self and others         Makes the interconnections of knowledge across complex local /  global constructs       Recognizes common humanity and environmental sustainability </a:t>
            </a:r>
          </a:p>
          <a:p>
            <a:r>
              <a:rPr lang="en-GB" sz="1600" dirty="0">
                <a:latin typeface="+mj-lt"/>
              </a:rPr>
              <a:t>Rizvi takes thinking further by suggesting that in the context of educational practice, a reconceptualization of cosmopolitanism is required to describe ‘a mode of learning about, and ethically engaging with, new social formations’ (Rizvi, 2009, p. 243). </a:t>
            </a:r>
            <a:endParaRPr lang="en-US" i="1" dirty="0" smtClean="0">
              <a:latin typeface="+mj-lt"/>
              <a:cs typeface="Calibri"/>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D49FBE14-0B38-4591-8B92-C9726A3EB73C}" type="slidenum">
              <a:rPr lang="en-GB" smtClean="0"/>
              <a:pPr/>
              <a:t>9</a:t>
            </a:fld>
            <a:endParaRPr lang="en-GB"/>
          </a:p>
        </p:txBody>
      </p:sp>
    </p:spTree>
    <p:extLst>
      <p:ext uri="{BB962C8B-B14F-4D97-AF65-F5344CB8AC3E}">
        <p14:creationId xmlns:p14="http://schemas.microsoft.com/office/powerpoint/2010/main" val="48957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png"/><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93D428B0-BBDB-4B9F-8DAE-4BA4097448F3}" type="datetimeFigureOut">
              <a:rPr lang="en-GB" smtClean="0"/>
              <a:pPr/>
              <a:t>20/01/2016</a:t>
            </a:fld>
            <a:endParaRPr lang="en-GB"/>
          </a:p>
        </p:txBody>
      </p:sp>
      <p:sp>
        <p:nvSpPr>
          <p:cNvPr id="17" name="Footer Placeholder 16"/>
          <p:cNvSpPr>
            <a:spLocks noGrp="1"/>
          </p:cNvSpPr>
          <p:nvPr>
            <p:ph type="ftr" sz="quarter" idx="11"/>
          </p:nvPr>
        </p:nvSpPr>
        <p:spPr>
          <a:xfrm>
            <a:off x="5410200" y="4205288"/>
            <a:ext cx="1295400" cy="457200"/>
          </a:xfrm>
        </p:spPr>
        <p:txBody>
          <a:bodyPr/>
          <a:lstStyle/>
          <a:p>
            <a:endParaRPr lang="en-GB"/>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DDA523A-38CE-4795-8286-E7336C33B7F2}"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3D428B0-BBDB-4B9F-8DAE-4BA4097448F3}" type="datetimeFigureOut">
              <a:rPr lang="en-GB" smtClean="0"/>
              <a:pPr/>
              <a:t>20/01/2016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DA523A-38CE-4795-8286-E7336C33B7F2}"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3D428B0-BBDB-4B9F-8DAE-4BA4097448F3}" type="datetimeFigureOut">
              <a:rPr lang="en-GB" smtClean="0"/>
              <a:pPr/>
              <a:t>20/01/2016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DA523A-38CE-4795-8286-E7336C33B7F2}"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 Title and Content">
    <p:spTree>
      <p:nvGrpSpPr>
        <p:cNvPr id="1" name=""/>
        <p:cNvGrpSpPr/>
        <p:nvPr/>
      </p:nvGrpSpPr>
      <p:grpSpPr>
        <a:xfrm>
          <a:off x="0" y="0"/>
          <a:ext cx="0" cy="0"/>
          <a:chOff x="0" y="0"/>
          <a:chExt cx="0" cy="0"/>
        </a:xfrm>
      </p:grpSpPr>
      <p:pic>
        <p:nvPicPr>
          <p:cNvPr id="8" name="Picture 7" descr="HIG01S0002_Template_images-for-Word_Numbers_P5V012.jpg"/>
          <p:cNvPicPr>
            <a:picLocks noChangeAspect="1"/>
          </p:cNvPicPr>
          <p:nvPr userDrawn="1"/>
        </p:nvPicPr>
        <p:blipFill>
          <a:blip r:embed="rId2" cstate="email"/>
          <a:srcRect/>
          <a:stretch>
            <a:fillRect/>
          </a:stretch>
        </p:blipFill>
        <p:spPr>
          <a:xfrm>
            <a:off x="8676456" y="6340493"/>
            <a:ext cx="395536" cy="360040"/>
          </a:xfrm>
          <a:prstGeom prst="rect">
            <a:avLst/>
          </a:prstGeom>
        </p:spPr>
      </p:pic>
      <p:pic>
        <p:nvPicPr>
          <p:cNvPr id="9" name="Picture 8" descr="HIG01S0002_Template_images-for-Word_P5V01.jpg"/>
          <p:cNvPicPr>
            <a:picLocks noChangeAspect="1"/>
          </p:cNvPicPr>
          <p:nvPr userDrawn="1"/>
        </p:nvPicPr>
        <p:blipFill>
          <a:blip r:embed="rId3" cstate="email"/>
          <a:stretch>
            <a:fillRect/>
          </a:stretch>
        </p:blipFill>
        <p:spPr>
          <a:xfrm>
            <a:off x="9834" y="466741"/>
            <a:ext cx="9134166" cy="1303830"/>
          </a:xfrm>
          <a:prstGeom prst="rect">
            <a:avLst/>
          </a:prstGeom>
        </p:spPr>
      </p:pic>
      <p:sp>
        <p:nvSpPr>
          <p:cNvPr id="3" name="Content Placeholder 2"/>
          <p:cNvSpPr>
            <a:spLocks noGrp="1"/>
          </p:cNvSpPr>
          <p:nvPr userDrawn="1">
            <p:ph idx="1"/>
          </p:nvPr>
        </p:nvSpPr>
        <p:spPr/>
        <p:txBody>
          <a:bodyPr/>
          <a:lstStyle>
            <a:lvl1pPr marL="174625" indent="-174625">
              <a:buClr>
                <a:srgbClr val="007AA6"/>
              </a:buClr>
              <a:buFont typeface="Arial" pitchFamily="34" charset="0"/>
              <a:buNone/>
              <a:defRPr/>
            </a:lvl1pPr>
            <a:lvl2pPr marL="174625" indent="-173038">
              <a:buClr>
                <a:srgbClr val="007AA6"/>
              </a:buClr>
              <a:buFont typeface="Arial" pitchFamily="34" charset="0"/>
              <a:buNone/>
              <a:defRPr sz="22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5"/>
          <p:cNvSpPr>
            <a:spLocks noGrp="1"/>
          </p:cNvSpPr>
          <p:nvPr userDrawn="1">
            <p:ph type="sldNum" sz="quarter" idx="4"/>
          </p:nvPr>
        </p:nvSpPr>
        <p:spPr>
          <a:xfrm>
            <a:off x="8460431" y="6356350"/>
            <a:ext cx="432743" cy="365125"/>
          </a:xfrm>
          <a:prstGeom prst="rect">
            <a:avLst/>
          </a:prstGeom>
        </p:spPr>
        <p:txBody>
          <a:bodyPr vert="horz" lIns="91440" tIns="45720" rIns="0" bIns="45720" rtlCol="0" anchor="ctr"/>
          <a:lstStyle>
            <a:lvl1pPr algn="r">
              <a:defRPr sz="900">
                <a:solidFill>
                  <a:schemeClr val="tx1"/>
                </a:solidFill>
                <a:latin typeface="Lucida Sans Unicode" pitchFamily="34" charset="0"/>
                <a:cs typeface="Lucida Sans Unicode" pitchFamily="34" charset="0"/>
              </a:defRPr>
            </a:lvl1pPr>
          </a:lstStyle>
          <a:p>
            <a:fld id="{1E6288EA-60DC-4854-8116-4877A252A687}" type="slidenum">
              <a:rPr lang="en-GB" smtClean="0">
                <a:latin typeface="Gill Sans MT"/>
                <a:cs typeface="Gill Sans MT"/>
              </a:rPr>
              <a:pPr/>
              <a:t>‹#›</a:t>
            </a:fld>
            <a:endParaRPr lang="en-GB" dirty="0">
              <a:latin typeface="Gill Sans MT"/>
              <a:cs typeface="Gill Sans MT"/>
            </a:endParaRPr>
          </a:p>
        </p:txBody>
      </p:sp>
      <p:sp>
        <p:nvSpPr>
          <p:cNvPr id="6" name="Rectangle 4"/>
          <p:cNvSpPr>
            <a:spLocks noGrp="1" noChangeArrowheads="1"/>
          </p:cNvSpPr>
          <p:nvPr userDrawn="1">
            <p:ph type="title"/>
          </p:nvPr>
        </p:nvSpPr>
        <p:spPr>
          <a:xfrm>
            <a:off x="827088" y="476250"/>
            <a:ext cx="6913264" cy="706438"/>
          </a:xfrm>
        </p:spPr>
        <p:txBody>
          <a:bodyPr/>
          <a:lstStyle>
            <a:lvl1pPr>
              <a:defRPr sz="3600"/>
            </a:lvl1pPr>
          </a:lstStyle>
          <a:p>
            <a:endParaRPr lang="en-GB" dirty="0"/>
          </a:p>
        </p:txBody>
      </p:sp>
      <p:sp>
        <p:nvSpPr>
          <p:cNvPr id="11" name="Footer Placeholder 4"/>
          <p:cNvSpPr>
            <a:spLocks noGrp="1"/>
          </p:cNvSpPr>
          <p:nvPr userDrawn="1">
            <p:ph type="ftr" sz="quarter" idx="3"/>
          </p:nvPr>
        </p:nvSpPr>
        <p:spPr>
          <a:xfrm>
            <a:off x="5292080" y="6376243"/>
            <a:ext cx="3039616" cy="365125"/>
          </a:xfrm>
          <a:prstGeom prst="rect">
            <a:avLst/>
          </a:prstGeom>
        </p:spPr>
        <p:txBody>
          <a:bodyPr vert="horz" lIns="91440" tIns="45720" rIns="91440" bIns="45720" rtlCol="0" anchor="ctr"/>
          <a:lstStyle>
            <a:lvl1pPr algn="r">
              <a:defRPr sz="1000">
                <a:solidFill>
                  <a:schemeClr val="tx1"/>
                </a:solidFill>
                <a:latin typeface="Gill Sans MT"/>
                <a:cs typeface="Gill Sans MT"/>
              </a:defRPr>
            </a:lvl1pPr>
          </a:lstStyle>
          <a:p>
            <a:r>
              <a:rPr lang="en-GB" dirty="0" smtClean="0"/>
              <a:t>Presentation title</a:t>
            </a:r>
            <a:endParaRPr lang="en-GB" dirty="0"/>
          </a:p>
        </p:txBody>
      </p:sp>
      <p:pic>
        <p:nvPicPr>
          <p:cNvPr id="10" name="Picture 9" descr="HEA_Logo_Primary_Blue_RGB.png"/>
          <p:cNvPicPr>
            <a:picLocks noChangeAspect="1"/>
          </p:cNvPicPr>
          <p:nvPr userDrawn="1"/>
        </p:nvPicPr>
        <p:blipFill>
          <a:blip r:embed="rId4" cstate="email"/>
          <a:stretch>
            <a:fillRect/>
          </a:stretch>
        </p:blipFill>
        <p:spPr>
          <a:xfrm>
            <a:off x="7783896" y="332656"/>
            <a:ext cx="928688" cy="916305"/>
          </a:xfrm>
          <a:prstGeom prst="rect">
            <a:avLst/>
          </a:prstGeom>
        </p:spPr>
      </p:pic>
    </p:spTree>
    <p:extLst>
      <p:ext uri="{BB962C8B-B14F-4D97-AF65-F5344CB8AC3E}">
        <p14:creationId xmlns:p14="http://schemas.microsoft.com/office/powerpoint/2010/main" val="3949686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3D428B0-BBDB-4B9F-8DAE-4BA4097448F3}" type="datetimeFigureOut">
              <a:rPr lang="en-GB" smtClean="0"/>
              <a:pPr/>
              <a:t>20/01/2016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DA523A-38CE-4795-8286-E7336C33B7F2}"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3D428B0-BBDB-4B9F-8DAE-4BA4097448F3}" type="datetimeFigureOut">
              <a:rPr lang="en-GB" smtClean="0"/>
              <a:pPr/>
              <a:t>20/01/2016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DA523A-38CE-4795-8286-E7336C33B7F2}"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3D428B0-BBDB-4B9F-8DAE-4BA4097448F3}" type="datetimeFigureOut">
              <a:rPr lang="en-GB" smtClean="0"/>
              <a:pPr/>
              <a:t>20/01/2016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DA523A-38CE-4795-8286-E7336C33B7F2}"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93D428B0-BBDB-4B9F-8DAE-4BA4097448F3}" type="datetimeFigureOut">
              <a:rPr lang="en-GB" smtClean="0"/>
              <a:pPr/>
              <a:t>20/01/2016</a:t>
            </a:fld>
            <a:endParaRPr lang="en-GB"/>
          </a:p>
        </p:txBody>
      </p:sp>
      <p:sp>
        <p:nvSpPr>
          <p:cNvPr id="27" name="Slide Number Placeholder 26"/>
          <p:cNvSpPr>
            <a:spLocks noGrp="1"/>
          </p:cNvSpPr>
          <p:nvPr>
            <p:ph type="sldNum" sz="quarter" idx="11"/>
          </p:nvPr>
        </p:nvSpPr>
        <p:spPr/>
        <p:txBody>
          <a:bodyPr rtlCol="0"/>
          <a:lstStyle/>
          <a:p>
            <a:fld id="{0DDA523A-38CE-4795-8286-E7336C33B7F2}" type="slidenum">
              <a:rPr lang="en-GB" smtClean="0"/>
              <a:pPr/>
              <a:t>‹#›</a:t>
            </a:fld>
            <a:endParaRPr lang="en-GB"/>
          </a:p>
        </p:txBody>
      </p:sp>
      <p:sp>
        <p:nvSpPr>
          <p:cNvPr id="28" name="Footer Placeholder 27"/>
          <p:cNvSpPr>
            <a:spLocks noGrp="1"/>
          </p:cNvSpPr>
          <p:nvPr>
            <p:ph type="ftr" sz="quarter" idx="12"/>
          </p:nvPr>
        </p:nvSpPr>
        <p:spPr/>
        <p:txBody>
          <a:bodyPr rtlCol="0"/>
          <a:lstStyle/>
          <a:p>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93D428B0-BBDB-4B9F-8DAE-4BA4097448F3}" type="datetimeFigureOut">
              <a:rPr lang="en-GB" smtClean="0"/>
              <a:pPr/>
              <a:t>20/01/2016</a:t>
            </a:fld>
            <a:endParaRPr lang="en-GB"/>
          </a:p>
        </p:txBody>
      </p:sp>
      <p:sp>
        <p:nvSpPr>
          <p:cNvPr id="4" name="Footer Placeholder 3"/>
          <p:cNvSpPr>
            <a:spLocks noGrp="1"/>
          </p:cNvSpPr>
          <p:nvPr>
            <p:ph type="ftr" sz="quarter" idx="11"/>
          </p:nvPr>
        </p:nvSpPr>
        <p:spPr>
          <a:xfrm>
            <a:off x="5257800" y="612648"/>
            <a:ext cx="1325880" cy="457200"/>
          </a:xfrm>
        </p:spPr>
        <p:txBody>
          <a:bodyPr/>
          <a:lstStyle/>
          <a:p>
            <a:endParaRPr lang="en-GB"/>
          </a:p>
        </p:txBody>
      </p:sp>
      <p:sp>
        <p:nvSpPr>
          <p:cNvPr id="5" name="Slide Number Placeholder 4"/>
          <p:cNvSpPr>
            <a:spLocks noGrp="1"/>
          </p:cNvSpPr>
          <p:nvPr>
            <p:ph type="sldNum" sz="quarter" idx="12"/>
          </p:nvPr>
        </p:nvSpPr>
        <p:spPr>
          <a:xfrm>
            <a:off x="8174736" y="2272"/>
            <a:ext cx="762000" cy="365760"/>
          </a:xfrm>
        </p:spPr>
        <p:txBody>
          <a:bodyPr/>
          <a:lstStyle/>
          <a:p>
            <a:fld id="{0DDA523A-38CE-4795-8286-E7336C33B7F2}"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D428B0-BBDB-4B9F-8DAE-4BA4097448F3}" type="datetimeFigureOut">
              <a:rPr lang="en-GB" smtClean="0"/>
              <a:pPr/>
              <a:t>20/01/2016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DDA523A-38CE-4795-8286-E7336C33B7F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3D428B0-BBDB-4B9F-8DAE-4BA4097448F3}" type="datetimeFigureOut">
              <a:rPr lang="en-GB" smtClean="0"/>
              <a:pPr/>
              <a:t>20/01/2016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DA523A-38CE-4795-8286-E7336C33B7F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3D428B0-BBDB-4B9F-8DAE-4BA4097448F3}" type="datetimeFigureOut">
              <a:rPr lang="en-GB" smtClean="0"/>
              <a:pPr/>
              <a:t>20/01/2016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DA523A-38CE-4795-8286-E7336C33B7F2}"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3D428B0-BBDB-4B9F-8DAE-4BA4097448F3}" type="datetimeFigureOut">
              <a:rPr lang="en-GB" smtClean="0"/>
              <a:pPr/>
              <a:t>20/01/2016</a:t>
            </a:fld>
            <a:endParaRPr lang="en-GB"/>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GB"/>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DDA523A-38CE-4795-8286-E7336C33B7F2}"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g"/><Relationship Id="rId4"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g"/><Relationship Id="rId4"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16.jpg"/><Relationship Id="rId4" Type="http://schemas.openxmlformats.org/officeDocument/2006/relationships/image" Target="../media/image6.jpeg"/><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hyperlink" Target="https://htmldbprod.bc.edu/prd/f?p=2290:4:0::NO:RP,4:P0_CONTENT_ID:113987" TargetMode="External"/><Relationship Id="rId4" Type="http://schemas.openxmlformats.org/officeDocument/2006/relationships/hyperlink" Target="https://www.heacademy.ac.uk/workstreams-research/themes/internationalisation/internationalisation-framework" TargetMode="External"/><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6.jpeg"/><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4"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4" Type="http://schemas.openxmlformats.org/officeDocument/2006/relationships/image" Target="../media/image6.jpeg"/><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0.jpg"/><Relationship Id="rId4"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4" Type="http://schemas.openxmlformats.org/officeDocument/2006/relationships/image" Target="../media/image6.jpeg"/><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12.jpeg"/><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64088" y="4869160"/>
            <a:ext cx="3240360" cy="812549"/>
          </a:xfrm>
        </p:spPr>
        <p:txBody>
          <a:bodyPr>
            <a:noAutofit/>
          </a:bodyPr>
          <a:lstStyle/>
          <a:p>
            <a:r>
              <a:rPr lang="en-GB" sz="1800" b="1" dirty="0" smtClean="0">
                <a:latin typeface="+mj-lt"/>
              </a:rPr>
              <a:t>Sue Robson </a:t>
            </a:r>
          </a:p>
          <a:p>
            <a:endParaRPr lang="en-GB" sz="1800" b="1" dirty="0" smtClean="0">
              <a:latin typeface="+mj-lt"/>
            </a:endParaRPr>
          </a:p>
          <a:p>
            <a:endParaRPr lang="en-GB" sz="1800" b="1" dirty="0">
              <a:latin typeface="+mj-lt"/>
            </a:endParaRPr>
          </a:p>
          <a:p>
            <a:r>
              <a:rPr lang="en-GB" sz="1800" b="1" dirty="0" err="1">
                <a:latin typeface="+mj-lt"/>
              </a:rPr>
              <a:t>s</a:t>
            </a:r>
            <a:r>
              <a:rPr lang="en-GB" sz="1800" b="1" dirty="0" err="1" smtClean="0">
                <a:latin typeface="+mj-lt"/>
              </a:rPr>
              <a:t>ue.robson@ncl.ac.uk</a:t>
            </a:r>
            <a:endParaRPr lang="en-GB" sz="1800" b="1" dirty="0" smtClean="0">
              <a:latin typeface="+mj-lt"/>
            </a:endParaRPr>
          </a:p>
        </p:txBody>
      </p:sp>
      <p:pic>
        <p:nvPicPr>
          <p:cNvPr id="4" name="Picture 23" descr="welcome"/>
          <p:cNvPicPr>
            <a:picLocks noChangeAspect="1" noChangeArrowheads="1"/>
          </p:cNvPicPr>
          <p:nvPr/>
        </p:nvPicPr>
        <p:blipFill>
          <a:blip r:embed="rId3" cstate="print"/>
          <a:srcRect/>
          <a:stretch>
            <a:fillRect/>
          </a:stretch>
        </p:blipFill>
        <p:spPr bwMode="auto">
          <a:xfrm>
            <a:off x="395536" y="3944938"/>
            <a:ext cx="4824536" cy="2580406"/>
          </a:xfrm>
          <a:prstGeom prst="rect">
            <a:avLst/>
          </a:prstGeom>
          <a:noFill/>
          <a:ln w="9525">
            <a:noFill/>
            <a:miter lim="800000"/>
            <a:headEnd/>
            <a:tailEnd/>
          </a:ln>
        </p:spPr>
      </p:pic>
      <p:pic>
        <p:nvPicPr>
          <p:cNvPr id="5" name="Picture 40" descr="New 2006 logo high res"/>
          <p:cNvPicPr>
            <a:picLocks noChangeAspect="1" noChangeArrowheads="1"/>
          </p:cNvPicPr>
          <p:nvPr/>
        </p:nvPicPr>
        <p:blipFill>
          <a:blip r:embed="rId4" cstate="print"/>
          <a:srcRect/>
          <a:stretch>
            <a:fillRect/>
          </a:stretch>
        </p:blipFill>
        <p:spPr bwMode="auto">
          <a:xfrm>
            <a:off x="6732240" y="285750"/>
            <a:ext cx="2162820" cy="643130"/>
          </a:xfrm>
          <a:prstGeom prst="rect">
            <a:avLst/>
          </a:prstGeom>
          <a:noFill/>
          <a:ln w="9525">
            <a:noFill/>
            <a:miter lim="800000"/>
            <a:headEnd/>
            <a:tailEnd/>
          </a:ln>
        </p:spPr>
      </p:pic>
      <p:sp>
        <p:nvSpPr>
          <p:cNvPr id="6" name="Title 5"/>
          <p:cNvSpPr>
            <a:spLocks noGrp="1"/>
          </p:cNvSpPr>
          <p:nvPr>
            <p:ph type="ctrTitle"/>
          </p:nvPr>
        </p:nvSpPr>
        <p:spPr>
          <a:xfrm>
            <a:off x="457200" y="1700809"/>
            <a:ext cx="8458200" cy="1368151"/>
          </a:xfrm>
        </p:spPr>
        <p:txBody>
          <a:bodyPr>
            <a:normAutofit fontScale="90000"/>
          </a:bodyPr>
          <a:lstStyle/>
          <a:p>
            <a:r>
              <a:rPr lang="en-US" dirty="0" smtClean="0"/>
              <a:t>Internationalisation of HE: developing a values-based dialogue</a:t>
            </a:r>
            <a:endParaRPr lang="en-US" dirty="0"/>
          </a:p>
        </p:txBody>
      </p:sp>
    </p:spTree>
    <p:extLst>
      <p:ext uri="{BB962C8B-B14F-4D97-AF65-F5344CB8AC3E}">
        <p14:creationId xmlns:p14="http://schemas.microsoft.com/office/powerpoint/2010/main" val="399930056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589112"/>
          </a:xfrm>
        </p:spPr>
        <p:txBody>
          <a:bodyPr>
            <a:normAutofit fontScale="90000"/>
          </a:bodyPr>
          <a:lstStyle/>
          <a:p>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smtClean="0"/>
              <a:t/>
            </a:r>
            <a:br>
              <a:rPr lang="en-GB" dirty="0" smtClean="0"/>
            </a:br>
            <a:r>
              <a:rPr lang="en-GB" dirty="0" smtClean="0"/>
              <a:t>New opportunities for intercultural learning</a:t>
            </a:r>
            <a:r>
              <a:rPr lang="en-GB" dirty="0"/>
              <a:t/>
            </a:r>
            <a:br>
              <a:rPr lang="en-GB" dirty="0"/>
            </a:br>
            <a:r>
              <a:rPr lang="en-GB" dirty="0" smtClean="0"/>
              <a:t/>
            </a:r>
            <a:br>
              <a:rPr lang="en-GB" dirty="0" smtClean="0"/>
            </a:br>
            <a:r>
              <a:rPr lang="en-GB" sz="3100" dirty="0" smtClean="0"/>
              <a:t>individual (micro)</a:t>
            </a:r>
            <a:br>
              <a:rPr lang="en-GB" sz="3100" dirty="0" smtClean="0"/>
            </a:br>
            <a:r>
              <a:rPr lang="en-GB" sz="3100" dirty="0" smtClean="0"/>
              <a:t>organisational (</a:t>
            </a:r>
            <a:r>
              <a:rPr lang="en-GB" sz="3100" dirty="0" err="1" smtClean="0"/>
              <a:t>meso</a:t>
            </a:r>
            <a:r>
              <a:rPr lang="en-GB" sz="3100" dirty="0" smtClean="0"/>
              <a:t>)</a:t>
            </a:r>
            <a:br>
              <a:rPr lang="en-GB" sz="3100" dirty="0" smtClean="0"/>
            </a:br>
            <a:r>
              <a:rPr lang="en-GB" sz="3100" dirty="0" smtClean="0"/>
              <a:t>stakeholders and society</a:t>
            </a:r>
            <a:r>
              <a:rPr lang="en-GB" sz="3100" dirty="0"/>
              <a:t/>
            </a:r>
            <a:br>
              <a:rPr lang="en-GB" sz="3100" dirty="0"/>
            </a:br>
            <a:r>
              <a:rPr lang="en-GB" sz="3100" dirty="0" smtClean="0"/>
              <a:t>(macro)</a:t>
            </a:r>
            <a:br>
              <a:rPr lang="en-GB" sz="3100" dirty="0" smtClean="0"/>
            </a:br>
            <a:r>
              <a:rPr lang="en-GB" sz="3100" dirty="0" smtClean="0"/>
              <a:t/>
            </a:r>
            <a:br>
              <a:rPr lang="en-GB" sz="3100" dirty="0" smtClean="0"/>
            </a:br>
            <a:r>
              <a:rPr lang="en-GB" sz="2800" dirty="0" err="1" smtClean="0"/>
              <a:t>Otten</a:t>
            </a:r>
            <a:r>
              <a:rPr lang="en-GB" sz="2800" dirty="0" smtClean="0"/>
              <a:t> </a:t>
            </a:r>
            <a:r>
              <a:rPr lang="en-GB" sz="2800" dirty="0"/>
              <a:t>(2009</a:t>
            </a:r>
            <a:r>
              <a:rPr lang="en-GB" sz="2800" dirty="0" smtClean="0"/>
              <a:t>);</a:t>
            </a:r>
            <a:br>
              <a:rPr lang="en-GB" sz="2800" dirty="0" smtClean="0"/>
            </a:br>
            <a:r>
              <a:rPr lang="en-GB" sz="2800" dirty="0" smtClean="0"/>
              <a:t>ECU (2010)</a:t>
            </a:r>
            <a:br>
              <a:rPr lang="en-GB" sz="2800" dirty="0" smtClean="0"/>
            </a:br>
            <a:r>
              <a:rPr lang="en-GB" sz="2800" dirty="0" err="1" smtClean="0"/>
              <a:t>Deardoff</a:t>
            </a:r>
            <a:r>
              <a:rPr lang="en-GB" sz="2800" dirty="0" smtClean="0"/>
              <a:t> (2012) </a:t>
            </a:r>
            <a:endParaRPr lang="en-GB" sz="3100"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499992" y="2132856"/>
            <a:ext cx="4398738" cy="3069952"/>
          </a:xfrm>
          <a:prstGeom prst="rect">
            <a:avLst/>
          </a:prstGeom>
        </p:spPr>
      </p:pic>
      <p:pic>
        <p:nvPicPr>
          <p:cNvPr id="5" name="Picture 40" descr="New 2006 logo high res"/>
          <p:cNvPicPr>
            <a:picLocks noChangeAspect="1" noChangeArrowheads="1"/>
          </p:cNvPicPr>
          <p:nvPr/>
        </p:nvPicPr>
        <p:blipFill>
          <a:blip r:embed="rId4" cstate="print"/>
          <a:srcRect/>
          <a:stretch>
            <a:fillRect/>
          </a:stretch>
        </p:blipFill>
        <p:spPr bwMode="auto">
          <a:xfrm>
            <a:off x="7020272" y="116632"/>
            <a:ext cx="1728192" cy="513890"/>
          </a:xfrm>
          <a:prstGeom prst="rect">
            <a:avLst/>
          </a:prstGeom>
          <a:noFill/>
          <a:ln w="9525">
            <a:noFill/>
            <a:miter lim="800000"/>
            <a:headEnd/>
            <a:tailEnd/>
          </a:ln>
        </p:spPr>
      </p:pic>
    </p:spTree>
    <p:extLst>
      <p:ext uri="{BB962C8B-B14F-4D97-AF65-F5344CB8AC3E}">
        <p14:creationId xmlns:p14="http://schemas.microsoft.com/office/powerpoint/2010/main" val="852786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80728"/>
            <a:ext cx="8424936" cy="5593808"/>
          </a:xfrm>
        </p:spPr>
        <p:txBody>
          <a:bodyPr>
            <a:normAutofit/>
          </a:bodyPr>
          <a:lstStyle/>
          <a:p>
            <a:r>
              <a:rPr lang="en-GB" sz="1800" dirty="0" smtClean="0">
                <a:latin typeface="+mj-lt"/>
              </a:rPr>
              <a:t>‘If </a:t>
            </a:r>
            <a:r>
              <a:rPr lang="en-GB" sz="1800" dirty="0">
                <a:latin typeface="+mj-lt"/>
              </a:rPr>
              <a:t>we accept the notion that there are multiple ways of practising </a:t>
            </a:r>
            <a:r>
              <a:rPr lang="en-GB" sz="1800" dirty="0" smtClean="0">
                <a:latin typeface="+mj-lt"/>
              </a:rPr>
              <a:t>international[</a:t>
            </a:r>
            <a:r>
              <a:rPr lang="en-GB" sz="1800" dirty="0" err="1" smtClean="0">
                <a:latin typeface="+mj-lt"/>
              </a:rPr>
              <a:t>isation</a:t>
            </a:r>
            <a:r>
              <a:rPr lang="en-GB" sz="1800" dirty="0" smtClean="0">
                <a:latin typeface="+mj-lt"/>
              </a:rPr>
              <a:t>]</a:t>
            </a:r>
            <a:r>
              <a:rPr lang="en-GB" sz="1800" dirty="0">
                <a:latin typeface="+mj-lt"/>
              </a:rPr>
              <a:t> – </a:t>
            </a:r>
            <a:r>
              <a:rPr lang="en-GB" sz="1800" dirty="0" smtClean="0">
                <a:latin typeface="+mj-lt"/>
              </a:rPr>
              <a:t> .... </a:t>
            </a:r>
            <a:r>
              <a:rPr lang="en-GB" sz="1800" dirty="0">
                <a:latin typeface="+mj-lt"/>
              </a:rPr>
              <a:t>under the same mission statement  </a:t>
            </a:r>
            <a:r>
              <a:rPr lang="en-GB" sz="1800" dirty="0" smtClean="0">
                <a:latin typeface="+mj-lt"/>
              </a:rPr>
              <a:t>– then </a:t>
            </a:r>
            <a:r>
              <a:rPr lang="en-GB" sz="1800" dirty="0">
                <a:latin typeface="+mj-lt"/>
              </a:rPr>
              <a:t>we acknowledge that </a:t>
            </a:r>
            <a:r>
              <a:rPr lang="en-GB" sz="1800" dirty="0" smtClean="0">
                <a:latin typeface="+mj-lt"/>
              </a:rPr>
              <a:t>multiple worlds </a:t>
            </a:r>
            <a:r>
              <a:rPr lang="en-GB" sz="1800" dirty="0">
                <a:latin typeface="+mj-lt"/>
              </a:rPr>
              <a:t>are already possible. However, to engage with practices (rather than just </a:t>
            </a:r>
            <a:r>
              <a:rPr lang="en-GB" sz="1800" dirty="0" err="1" smtClean="0">
                <a:latin typeface="+mj-lt"/>
              </a:rPr>
              <a:t>rhetorics</a:t>
            </a:r>
            <a:r>
              <a:rPr lang="en-GB" sz="1800" dirty="0">
                <a:latin typeface="+mj-lt"/>
              </a:rPr>
              <a:t>) in a coherent way requires a kind of </a:t>
            </a:r>
            <a:r>
              <a:rPr lang="en-GB" sz="1800" dirty="0" smtClean="0">
                <a:latin typeface="+mj-lt"/>
              </a:rPr>
              <a:t>coordination…. or</a:t>
            </a:r>
            <a:r>
              <a:rPr lang="en-GB" sz="1800" dirty="0">
                <a:latin typeface="+mj-lt"/>
              </a:rPr>
              <a:t>  </a:t>
            </a:r>
            <a:r>
              <a:rPr lang="en-GB" sz="1800" dirty="0" smtClean="0">
                <a:latin typeface="+mj-lt"/>
              </a:rPr>
              <a:t>‘convergence’</a:t>
            </a:r>
            <a:r>
              <a:rPr lang="en-GB" sz="1800" dirty="0">
                <a:latin typeface="+mj-lt"/>
              </a:rPr>
              <a:t> </a:t>
            </a:r>
            <a:r>
              <a:rPr lang="en-GB" sz="1800" dirty="0" smtClean="0">
                <a:latin typeface="+mj-lt"/>
              </a:rPr>
              <a:t>of</a:t>
            </a:r>
            <a:r>
              <a:rPr lang="en-GB" sz="1800" dirty="0">
                <a:latin typeface="+mj-lt"/>
              </a:rPr>
              <a:t> </a:t>
            </a:r>
            <a:r>
              <a:rPr lang="en-GB" sz="1800" dirty="0" smtClean="0">
                <a:latin typeface="+mj-lt"/>
              </a:rPr>
              <a:t> ideas </a:t>
            </a:r>
            <a:r>
              <a:rPr lang="en-GB" sz="1800" dirty="0">
                <a:latin typeface="+mj-lt"/>
              </a:rPr>
              <a:t>about </a:t>
            </a:r>
            <a:r>
              <a:rPr lang="en-GB" sz="1800" dirty="0" smtClean="0">
                <a:latin typeface="+mj-lt"/>
              </a:rPr>
              <a:t>practices…. the </a:t>
            </a:r>
            <a:r>
              <a:rPr lang="en-GB" sz="1800" dirty="0">
                <a:latin typeface="+mj-lt"/>
              </a:rPr>
              <a:t>deliberative development of  progressive narratives of practice seems to be a viable and valuable pursuit for </a:t>
            </a:r>
            <a:r>
              <a:rPr lang="en-GB" sz="1800" dirty="0" smtClean="0">
                <a:latin typeface="+mj-lt"/>
              </a:rPr>
              <a:t>consortia.’</a:t>
            </a:r>
            <a:r>
              <a:rPr lang="en-GB" sz="1800" i="1" dirty="0" err="1" smtClean="0">
                <a:latin typeface="+mj-lt"/>
              </a:rPr>
              <a:t>Tadaki</a:t>
            </a:r>
            <a:r>
              <a:rPr lang="en-GB" sz="1800" i="1" dirty="0" smtClean="0">
                <a:latin typeface="+mj-lt"/>
              </a:rPr>
              <a:t> and </a:t>
            </a:r>
            <a:r>
              <a:rPr lang="en-GB" sz="1800" i="1" dirty="0" err="1" smtClean="0">
                <a:latin typeface="+mj-lt"/>
              </a:rPr>
              <a:t>Tremewan</a:t>
            </a:r>
            <a:r>
              <a:rPr lang="en-GB" sz="1800" i="1" dirty="0" smtClean="0">
                <a:latin typeface="+mj-lt"/>
              </a:rPr>
              <a:t>, 2013</a:t>
            </a:r>
            <a:endParaRPr lang="en-GB" sz="1800" i="1" dirty="0">
              <a:latin typeface="+mj-lt"/>
            </a:endParaRPr>
          </a:p>
          <a:p>
            <a:r>
              <a:rPr lang="en-GB" sz="1800" dirty="0" smtClean="0">
                <a:latin typeface="+mj-lt"/>
              </a:rPr>
              <a:t>a </a:t>
            </a:r>
            <a:r>
              <a:rPr lang="en-GB" sz="1800" dirty="0">
                <a:latin typeface="+mj-lt"/>
              </a:rPr>
              <a:t>focus </a:t>
            </a:r>
            <a:r>
              <a:rPr lang="en-GB" sz="1800" dirty="0" smtClean="0">
                <a:latin typeface="+mj-lt"/>
              </a:rPr>
              <a:t>on </a:t>
            </a:r>
            <a:r>
              <a:rPr lang="en-GB" sz="1800" dirty="0">
                <a:latin typeface="+mj-lt"/>
              </a:rPr>
              <a:t>social, cultural and values-driven goals can lead to more acceptable conceptualisations of internationalisation, or indeed ‘create a set of potent heuristics for generative theorization’ (</a:t>
            </a:r>
            <a:r>
              <a:rPr lang="en-GB" sz="1800" i="1" dirty="0" err="1">
                <a:latin typeface="+mj-lt"/>
              </a:rPr>
              <a:t>Odora</a:t>
            </a:r>
            <a:r>
              <a:rPr lang="en-GB" sz="1800" i="1" dirty="0">
                <a:latin typeface="+mj-lt"/>
              </a:rPr>
              <a:t> Hoppers, 2009</a:t>
            </a:r>
            <a:r>
              <a:rPr lang="en-GB" sz="1800" dirty="0">
                <a:latin typeface="+mj-lt"/>
              </a:rPr>
              <a:t>).</a:t>
            </a:r>
            <a:endParaRPr lang="en-GB" sz="1800" i="1" dirty="0">
              <a:latin typeface="+mj-lt"/>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1720" y="4005064"/>
            <a:ext cx="4680520" cy="2754306"/>
          </a:xfrm>
          <a:prstGeom prst="rect">
            <a:avLst/>
          </a:prstGeom>
        </p:spPr>
      </p:pic>
      <p:pic>
        <p:nvPicPr>
          <p:cNvPr id="4" name="Picture 40" descr="New 2006 logo high res"/>
          <p:cNvPicPr>
            <a:picLocks noChangeAspect="1" noChangeArrowheads="1"/>
          </p:cNvPicPr>
          <p:nvPr/>
        </p:nvPicPr>
        <p:blipFill>
          <a:blip r:embed="rId4" cstate="print"/>
          <a:srcRect/>
          <a:stretch>
            <a:fillRect/>
          </a:stretch>
        </p:blipFill>
        <p:spPr bwMode="auto">
          <a:xfrm>
            <a:off x="6732240" y="285750"/>
            <a:ext cx="1656184" cy="492478"/>
          </a:xfrm>
          <a:prstGeom prst="rect">
            <a:avLst/>
          </a:prstGeom>
          <a:noFill/>
          <a:ln w="9525">
            <a:noFill/>
            <a:miter lim="800000"/>
            <a:headEnd/>
            <a:tailEnd/>
          </a:ln>
        </p:spPr>
      </p:pic>
    </p:spTree>
    <p:extLst>
      <p:ext uri="{BB962C8B-B14F-4D97-AF65-F5344CB8AC3E}">
        <p14:creationId xmlns:p14="http://schemas.microsoft.com/office/powerpoint/2010/main" val="328280881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a:t>Internationalisation as……</a:t>
            </a:r>
            <a:r>
              <a:rPr lang="en-GB" sz="3600" dirty="0"/>
              <a:t/>
            </a:r>
            <a:br>
              <a:rPr lang="en-GB" sz="3600" dirty="0"/>
            </a:br>
            <a:endParaRPr lang="en-GB" dirty="0"/>
          </a:p>
        </p:txBody>
      </p:sp>
      <p:sp>
        <p:nvSpPr>
          <p:cNvPr id="17410" name="Rectangle 3"/>
          <p:cNvSpPr>
            <a:spLocks noGrp="1" noChangeArrowheads="1"/>
          </p:cNvSpPr>
          <p:nvPr>
            <p:ph sz="half" idx="1"/>
          </p:nvPr>
        </p:nvSpPr>
        <p:spPr>
          <a:xfrm>
            <a:off x="323528" y="1916832"/>
            <a:ext cx="4320480" cy="4525963"/>
          </a:xfrm>
        </p:spPr>
        <p:txBody>
          <a:bodyPr>
            <a:normAutofit fontScale="25000" lnSpcReduction="20000"/>
          </a:bodyPr>
          <a:lstStyle/>
          <a:p>
            <a:pPr eaLnBrk="1" hangingPunct="1">
              <a:lnSpc>
                <a:spcPct val="90000"/>
              </a:lnSpc>
              <a:spcAft>
                <a:spcPts val="1200"/>
              </a:spcAft>
            </a:pPr>
            <a:r>
              <a:rPr lang="en-GB" sz="7200" dirty="0" smtClean="0">
                <a:latin typeface="+mj-lt"/>
              </a:rPr>
              <a:t>creation /exchange / dissemination of knowledge</a:t>
            </a:r>
          </a:p>
          <a:p>
            <a:pPr eaLnBrk="1" hangingPunct="1">
              <a:lnSpc>
                <a:spcPct val="90000"/>
              </a:lnSpc>
              <a:spcAft>
                <a:spcPts val="1200"/>
              </a:spcAft>
            </a:pPr>
            <a:r>
              <a:rPr lang="en-GB" sz="7200" dirty="0" smtClean="0">
                <a:latin typeface="+mj-lt"/>
              </a:rPr>
              <a:t>personal and professional transformations, international pedagogies</a:t>
            </a:r>
          </a:p>
          <a:p>
            <a:pPr>
              <a:lnSpc>
                <a:spcPct val="90000"/>
              </a:lnSpc>
              <a:spcAft>
                <a:spcPts val="1200"/>
              </a:spcAft>
            </a:pPr>
            <a:r>
              <a:rPr lang="en-GB" sz="7200" dirty="0" smtClean="0">
                <a:latin typeface="+mj-lt"/>
              </a:rPr>
              <a:t>global </a:t>
            </a:r>
            <a:r>
              <a:rPr lang="en-GB" sz="7200" dirty="0">
                <a:latin typeface="+mj-lt"/>
              </a:rPr>
              <a:t>citizenship, global connectedness, self in the world, cosmopolitanism, </a:t>
            </a:r>
            <a:r>
              <a:rPr lang="en-GB" sz="7200" dirty="0" smtClean="0">
                <a:latin typeface="+mj-lt"/>
              </a:rPr>
              <a:t>hospitality, agency</a:t>
            </a:r>
          </a:p>
          <a:p>
            <a:pPr>
              <a:lnSpc>
                <a:spcPct val="90000"/>
              </a:lnSpc>
              <a:spcAft>
                <a:spcPts val="1200"/>
              </a:spcAft>
            </a:pPr>
            <a:r>
              <a:rPr lang="en-GB" sz="7200" dirty="0">
                <a:latin typeface="+mj-lt"/>
              </a:rPr>
              <a:t>r</a:t>
            </a:r>
            <a:r>
              <a:rPr lang="en-GB" sz="7200" dirty="0" smtClean="0">
                <a:latin typeface="+mj-lt"/>
              </a:rPr>
              <a:t>esponsible, meaningful, comprehensive engagement</a:t>
            </a:r>
            <a:endParaRPr lang="en-GB" sz="7200" i="1" dirty="0" smtClean="0">
              <a:latin typeface="+mj-lt"/>
            </a:endParaRPr>
          </a:p>
          <a:p>
            <a:pPr eaLnBrk="1" hangingPunct="1">
              <a:lnSpc>
                <a:spcPct val="90000"/>
              </a:lnSpc>
              <a:spcAft>
                <a:spcPts val="1200"/>
              </a:spcAft>
            </a:pPr>
            <a:r>
              <a:rPr lang="en-GB" sz="7200" dirty="0">
                <a:latin typeface="+mj-lt"/>
              </a:rPr>
              <a:t>i</a:t>
            </a:r>
            <a:r>
              <a:rPr lang="en-GB" sz="7200" dirty="0" smtClean="0">
                <a:latin typeface="+mj-lt"/>
              </a:rPr>
              <a:t>ntercultural understanding, reciprocity</a:t>
            </a:r>
          </a:p>
          <a:p>
            <a:pPr eaLnBrk="1" hangingPunct="1">
              <a:lnSpc>
                <a:spcPct val="90000"/>
              </a:lnSpc>
              <a:spcAft>
                <a:spcPts val="1200"/>
              </a:spcAft>
            </a:pPr>
            <a:r>
              <a:rPr lang="en-GB" sz="7200" dirty="0" smtClean="0">
                <a:latin typeface="+mj-lt"/>
              </a:rPr>
              <a:t>Research capacity-building, theorising</a:t>
            </a:r>
          </a:p>
          <a:p>
            <a:pPr marL="109728" indent="0">
              <a:lnSpc>
                <a:spcPct val="90000"/>
              </a:lnSpc>
              <a:spcAft>
                <a:spcPts val="1200"/>
              </a:spcAft>
              <a:buNone/>
            </a:pPr>
            <a:endParaRPr lang="en-GB" sz="4500" dirty="0">
              <a:latin typeface="+mj-lt"/>
            </a:endParaRPr>
          </a:p>
          <a:p>
            <a:pPr marL="109728" indent="0" eaLnBrk="1" hangingPunct="1">
              <a:lnSpc>
                <a:spcPct val="90000"/>
              </a:lnSpc>
              <a:spcAft>
                <a:spcPts val="1200"/>
              </a:spcAft>
              <a:buNone/>
            </a:pPr>
            <a:endParaRPr lang="en-GB" sz="4500" dirty="0" smtClean="0">
              <a:latin typeface="+mj-lt"/>
            </a:endParaRPr>
          </a:p>
          <a:p>
            <a:pPr eaLnBrk="1" hangingPunct="1">
              <a:lnSpc>
                <a:spcPct val="90000"/>
              </a:lnSpc>
              <a:spcAft>
                <a:spcPts val="1200"/>
              </a:spcAft>
              <a:buNone/>
            </a:pPr>
            <a:r>
              <a:rPr lang="en-GB" sz="5800" dirty="0" smtClean="0">
                <a:latin typeface="+mj-lt"/>
              </a:rPr>
              <a:t>    </a:t>
            </a:r>
            <a:endParaRPr lang="en-GB" sz="5800" i="1" dirty="0" smtClean="0">
              <a:latin typeface="+mj-lt"/>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07904" y="4797152"/>
            <a:ext cx="2829694" cy="1714906"/>
          </a:xfrm>
          <a:prstGeom prst="rect">
            <a:avLst/>
          </a:prstGeom>
        </p:spPr>
      </p:pic>
      <p:sp>
        <p:nvSpPr>
          <p:cNvPr id="7" name="Rectangle 6"/>
          <p:cNvSpPr/>
          <p:nvPr/>
        </p:nvSpPr>
        <p:spPr>
          <a:xfrm>
            <a:off x="5580112" y="2132856"/>
            <a:ext cx="3106688" cy="2652008"/>
          </a:xfrm>
          <a:prstGeom prst="rect">
            <a:avLst/>
          </a:prstGeom>
        </p:spPr>
        <p:txBody>
          <a:bodyPr wrap="square">
            <a:spAutoFit/>
          </a:bodyPr>
          <a:lstStyle/>
          <a:p>
            <a:pPr marL="285750" indent="-285750">
              <a:lnSpc>
                <a:spcPct val="90000"/>
              </a:lnSpc>
              <a:spcAft>
                <a:spcPts val="1200"/>
              </a:spcAft>
              <a:buFont typeface="Arial" panose="020B0604020202020204" pitchFamily="34" charset="0"/>
              <a:buChar char="•"/>
            </a:pPr>
            <a:r>
              <a:rPr lang="en-GB" sz="2000" dirty="0">
                <a:latin typeface="+mj-lt"/>
              </a:rPr>
              <a:t>e</a:t>
            </a:r>
            <a:r>
              <a:rPr lang="en-GB" sz="2000" dirty="0" smtClean="0">
                <a:latin typeface="+mj-lt"/>
              </a:rPr>
              <a:t>ntrepreneurial (income generating) activities</a:t>
            </a:r>
          </a:p>
          <a:p>
            <a:pPr marL="285750" indent="-285750">
              <a:lnSpc>
                <a:spcPct val="90000"/>
              </a:lnSpc>
              <a:spcAft>
                <a:spcPts val="1200"/>
              </a:spcAft>
              <a:buFont typeface="Arial" panose="020B0604020202020204" pitchFamily="34" charset="0"/>
              <a:buChar char="•"/>
            </a:pPr>
            <a:r>
              <a:rPr lang="en-GB" sz="2000" dirty="0" smtClean="0">
                <a:latin typeface="+mj-lt"/>
              </a:rPr>
              <a:t>recruitment</a:t>
            </a:r>
            <a:endParaRPr lang="en-GB" sz="2000" dirty="0">
              <a:latin typeface="+mj-lt"/>
            </a:endParaRPr>
          </a:p>
          <a:p>
            <a:pPr marL="285750" indent="-285750">
              <a:lnSpc>
                <a:spcPct val="90000"/>
              </a:lnSpc>
              <a:spcAft>
                <a:spcPts val="1200"/>
              </a:spcAft>
              <a:buFont typeface="Arial" panose="020B0604020202020204" pitchFamily="34" charset="0"/>
              <a:buChar char="•"/>
            </a:pPr>
            <a:r>
              <a:rPr lang="en-GB" sz="2000" dirty="0">
                <a:latin typeface="+mj-lt"/>
              </a:rPr>
              <a:t>rankings </a:t>
            </a:r>
          </a:p>
          <a:p>
            <a:pPr marL="285750" indent="-285750">
              <a:lnSpc>
                <a:spcPct val="90000"/>
              </a:lnSpc>
              <a:spcAft>
                <a:spcPts val="1200"/>
              </a:spcAft>
              <a:buFont typeface="Arial" panose="020B0604020202020204" pitchFamily="34" charset="0"/>
              <a:buChar char="•"/>
            </a:pPr>
            <a:r>
              <a:rPr lang="en-GB" sz="2000" dirty="0">
                <a:latin typeface="+mj-lt"/>
              </a:rPr>
              <a:t>b</a:t>
            </a:r>
            <a:r>
              <a:rPr lang="en-GB" sz="2000" dirty="0" smtClean="0">
                <a:latin typeface="+mj-lt"/>
              </a:rPr>
              <a:t>randing</a:t>
            </a:r>
          </a:p>
          <a:p>
            <a:pPr marL="285750" indent="-285750">
              <a:lnSpc>
                <a:spcPct val="90000"/>
              </a:lnSpc>
              <a:spcAft>
                <a:spcPts val="1200"/>
              </a:spcAft>
              <a:buFont typeface="Arial" panose="020B0604020202020204" pitchFamily="34" charset="0"/>
              <a:buChar char="•"/>
            </a:pPr>
            <a:r>
              <a:rPr lang="en-GB" sz="2000" dirty="0">
                <a:latin typeface="+mj-lt"/>
              </a:rPr>
              <a:t>w</a:t>
            </a:r>
            <a:r>
              <a:rPr lang="en-GB" sz="2000" dirty="0" smtClean="0">
                <a:latin typeface="+mj-lt"/>
              </a:rPr>
              <a:t>orld class research</a:t>
            </a:r>
            <a:endParaRPr lang="en-GB" sz="2000" dirty="0">
              <a:latin typeface="+mj-lt"/>
            </a:endParaRPr>
          </a:p>
        </p:txBody>
      </p:sp>
      <p:pic>
        <p:nvPicPr>
          <p:cNvPr id="6" name="Picture 40" descr="New 2006 logo high res"/>
          <p:cNvPicPr>
            <a:picLocks noChangeAspect="1" noChangeArrowheads="1"/>
          </p:cNvPicPr>
          <p:nvPr/>
        </p:nvPicPr>
        <p:blipFill>
          <a:blip r:embed="rId4" cstate="print"/>
          <a:srcRect/>
          <a:stretch>
            <a:fillRect/>
          </a:stretch>
        </p:blipFill>
        <p:spPr bwMode="auto">
          <a:xfrm>
            <a:off x="6537598" y="498749"/>
            <a:ext cx="1994842" cy="481979"/>
          </a:xfrm>
          <a:prstGeom prst="rect">
            <a:avLst/>
          </a:prstGeom>
          <a:noFill/>
          <a:ln w="9525">
            <a:noFill/>
            <a:miter lim="800000"/>
            <a:headEnd/>
            <a:tailEnd/>
          </a:ln>
        </p:spPr>
      </p:pic>
    </p:spTree>
    <p:extLst>
      <p:ext uri="{BB962C8B-B14F-4D97-AF65-F5344CB8AC3E}">
        <p14:creationId xmlns:p14="http://schemas.microsoft.com/office/powerpoint/2010/main" val="2337794487"/>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p:cNvCxnSpPr/>
          <p:nvPr/>
        </p:nvCxnSpPr>
        <p:spPr>
          <a:xfrm>
            <a:off x="352303" y="4113076"/>
            <a:ext cx="856895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683009" y="1378408"/>
            <a:ext cx="72008" cy="5256584"/>
          </a:xfrm>
          <a:prstGeom prst="line">
            <a:avLst/>
          </a:prstGeom>
          <a:ln w="38100"/>
        </p:spPr>
        <p:style>
          <a:lnRef idx="1">
            <a:schemeClr val="accent1"/>
          </a:lnRef>
          <a:fillRef idx="0">
            <a:schemeClr val="accent1"/>
          </a:fillRef>
          <a:effectRef idx="0">
            <a:schemeClr val="accent1"/>
          </a:effectRef>
          <a:fontRef idx="minor">
            <a:schemeClr val="tx1"/>
          </a:fontRef>
        </p:style>
      </p:cxnSp>
      <p:grpSp>
        <p:nvGrpSpPr>
          <p:cNvPr id="17" name="Group 16"/>
          <p:cNvGrpSpPr/>
          <p:nvPr/>
        </p:nvGrpSpPr>
        <p:grpSpPr>
          <a:xfrm>
            <a:off x="1331640" y="1667849"/>
            <a:ext cx="6529696" cy="4202988"/>
            <a:chOff x="1818544" y="1629924"/>
            <a:chExt cx="5773612" cy="4202988"/>
          </a:xfrm>
        </p:grpSpPr>
        <p:sp>
          <p:nvSpPr>
            <p:cNvPr id="19" name="Freeform 18"/>
            <p:cNvSpPr/>
            <p:nvPr/>
          </p:nvSpPr>
          <p:spPr>
            <a:xfrm rot="3600000">
              <a:off x="5548283" y="3511036"/>
              <a:ext cx="1134513" cy="381103"/>
            </a:xfrm>
            <a:custGeom>
              <a:avLst/>
              <a:gdLst>
                <a:gd name="connsiteX0" fmla="*/ 0 w 1134513"/>
                <a:gd name="connsiteY0" fmla="*/ 190552 h 381103"/>
                <a:gd name="connsiteX1" fmla="*/ 190552 w 1134513"/>
                <a:gd name="connsiteY1" fmla="*/ 0 h 381103"/>
                <a:gd name="connsiteX2" fmla="*/ 190552 w 1134513"/>
                <a:gd name="connsiteY2" fmla="*/ 76221 h 381103"/>
                <a:gd name="connsiteX3" fmla="*/ 943962 w 1134513"/>
                <a:gd name="connsiteY3" fmla="*/ 76221 h 381103"/>
                <a:gd name="connsiteX4" fmla="*/ 943962 w 1134513"/>
                <a:gd name="connsiteY4" fmla="*/ 0 h 381103"/>
                <a:gd name="connsiteX5" fmla="*/ 1134513 w 1134513"/>
                <a:gd name="connsiteY5" fmla="*/ 190552 h 381103"/>
                <a:gd name="connsiteX6" fmla="*/ 943962 w 1134513"/>
                <a:gd name="connsiteY6" fmla="*/ 381103 h 381103"/>
                <a:gd name="connsiteX7" fmla="*/ 943962 w 1134513"/>
                <a:gd name="connsiteY7" fmla="*/ 304882 h 381103"/>
                <a:gd name="connsiteX8" fmla="*/ 190552 w 1134513"/>
                <a:gd name="connsiteY8" fmla="*/ 304882 h 381103"/>
                <a:gd name="connsiteX9" fmla="*/ 190552 w 1134513"/>
                <a:gd name="connsiteY9" fmla="*/ 381103 h 381103"/>
                <a:gd name="connsiteX10" fmla="*/ 0 w 1134513"/>
                <a:gd name="connsiteY10" fmla="*/ 190552 h 38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34513" h="381103">
                  <a:moveTo>
                    <a:pt x="0" y="190552"/>
                  </a:moveTo>
                  <a:lnTo>
                    <a:pt x="190552" y="0"/>
                  </a:lnTo>
                  <a:lnTo>
                    <a:pt x="190552" y="76221"/>
                  </a:lnTo>
                  <a:lnTo>
                    <a:pt x="943962" y="76221"/>
                  </a:lnTo>
                  <a:lnTo>
                    <a:pt x="943962" y="0"/>
                  </a:lnTo>
                  <a:lnTo>
                    <a:pt x="1134513" y="190552"/>
                  </a:lnTo>
                  <a:lnTo>
                    <a:pt x="943962" y="381103"/>
                  </a:lnTo>
                  <a:lnTo>
                    <a:pt x="943962" y="304882"/>
                  </a:lnTo>
                  <a:lnTo>
                    <a:pt x="190552" y="304882"/>
                  </a:lnTo>
                  <a:lnTo>
                    <a:pt x="190552" y="381103"/>
                  </a:lnTo>
                  <a:lnTo>
                    <a:pt x="0" y="190552"/>
                  </a:lnTo>
                  <a:close/>
                </a:path>
              </a:pathLst>
            </a:custGeom>
          </p:spPr>
          <p:style>
            <a:lnRef idx="0">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14331" tIns="76220" rIns="114330" bIns="76221" numCol="1" spcCol="1270" anchor="ctr" anchorCtr="0">
              <a:noAutofit/>
            </a:bodyPr>
            <a:lstStyle/>
            <a:p>
              <a:pPr lvl="0" algn="ctr" defTabSz="755650">
                <a:lnSpc>
                  <a:spcPct val="90000"/>
                </a:lnSpc>
                <a:spcBef>
                  <a:spcPct val="0"/>
                </a:spcBef>
                <a:spcAft>
                  <a:spcPct val="35000"/>
                </a:spcAft>
              </a:pPr>
              <a:endParaRPr lang="en-GB" sz="1700" kern="1200"/>
            </a:p>
          </p:txBody>
        </p:sp>
        <p:sp>
          <p:nvSpPr>
            <p:cNvPr id="20" name="Freeform 19"/>
            <p:cNvSpPr/>
            <p:nvPr/>
          </p:nvSpPr>
          <p:spPr>
            <a:xfrm>
              <a:off x="5414421" y="4744045"/>
              <a:ext cx="2177735" cy="1088867"/>
            </a:xfrm>
            <a:custGeom>
              <a:avLst/>
              <a:gdLst>
                <a:gd name="connsiteX0" fmla="*/ 0 w 2177735"/>
                <a:gd name="connsiteY0" fmla="*/ 108887 h 1088867"/>
                <a:gd name="connsiteX1" fmla="*/ 108887 w 2177735"/>
                <a:gd name="connsiteY1" fmla="*/ 0 h 1088867"/>
                <a:gd name="connsiteX2" fmla="*/ 2068848 w 2177735"/>
                <a:gd name="connsiteY2" fmla="*/ 0 h 1088867"/>
                <a:gd name="connsiteX3" fmla="*/ 2177735 w 2177735"/>
                <a:gd name="connsiteY3" fmla="*/ 108887 h 1088867"/>
                <a:gd name="connsiteX4" fmla="*/ 2177735 w 2177735"/>
                <a:gd name="connsiteY4" fmla="*/ 979980 h 1088867"/>
                <a:gd name="connsiteX5" fmla="*/ 2068848 w 2177735"/>
                <a:gd name="connsiteY5" fmla="*/ 1088867 h 1088867"/>
                <a:gd name="connsiteX6" fmla="*/ 108887 w 2177735"/>
                <a:gd name="connsiteY6" fmla="*/ 1088867 h 1088867"/>
                <a:gd name="connsiteX7" fmla="*/ 0 w 2177735"/>
                <a:gd name="connsiteY7" fmla="*/ 979980 h 1088867"/>
                <a:gd name="connsiteX8" fmla="*/ 0 w 2177735"/>
                <a:gd name="connsiteY8" fmla="*/ 108887 h 1088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77735" h="1088867">
                  <a:moveTo>
                    <a:pt x="0" y="108887"/>
                  </a:moveTo>
                  <a:cubicBezTo>
                    <a:pt x="0" y="48750"/>
                    <a:pt x="48750" y="0"/>
                    <a:pt x="108887" y="0"/>
                  </a:cubicBezTo>
                  <a:lnTo>
                    <a:pt x="2068848" y="0"/>
                  </a:lnTo>
                  <a:cubicBezTo>
                    <a:pt x="2128985" y="0"/>
                    <a:pt x="2177735" y="48750"/>
                    <a:pt x="2177735" y="108887"/>
                  </a:cubicBezTo>
                  <a:lnTo>
                    <a:pt x="2177735" y="979980"/>
                  </a:lnTo>
                  <a:cubicBezTo>
                    <a:pt x="2177735" y="1040117"/>
                    <a:pt x="2128985" y="1088867"/>
                    <a:pt x="2068848" y="1088867"/>
                  </a:cubicBezTo>
                  <a:lnTo>
                    <a:pt x="108887" y="1088867"/>
                  </a:lnTo>
                  <a:cubicBezTo>
                    <a:pt x="48750" y="1088867"/>
                    <a:pt x="0" y="1040117"/>
                    <a:pt x="0" y="979980"/>
                  </a:cubicBezTo>
                  <a:lnTo>
                    <a:pt x="0" y="108887"/>
                  </a:lnTo>
                  <a:close/>
                </a:path>
              </a:pathLst>
            </a:custGeom>
          </p:spPr>
          <p:style>
            <a:lnRef idx="2">
              <a:schemeClr val="lt1">
                <a:hueOff val="0"/>
                <a:satOff val="0"/>
                <a:lumOff val="0"/>
                <a:alphaOff val="0"/>
              </a:schemeClr>
            </a:lnRef>
            <a:fillRef idx="1">
              <a:schemeClr val="accent5">
                <a:hueOff val="-199677"/>
                <a:satOff val="12981"/>
                <a:lumOff val="-11079"/>
                <a:alphaOff val="0"/>
              </a:schemeClr>
            </a:fillRef>
            <a:effectRef idx="0">
              <a:schemeClr val="accent5">
                <a:hueOff val="-199677"/>
                <a:satOff val="12981"/>
                <a:lumOff val="-11079"/>
                <a:alphaOff val="0"/>
              </a:schemeClr>
            </a:effectRef>
            <a:fontRef idx="minor">
              <a:schemeClr val="lt1"/>
            </a:fontRef>
          </p:style>
          <p:txBody>
            <a:bodyPr spcFirstLastPara="0" vert="horz" wrap="square" lIns="157622" tIns="157622" rIns="157622" bIns="157622" numCol="1" spcCol="1270" anchor="ctr" anchorCtr="0">
              <a:noAutofit/>
            </a:bodyPr>
            <a:lstStyle/>
            <a:p>
              <a:pPr lvl="0" algn="ctr" defTabSz="1466850">
                <a:lnSpc>
                  <a:spcPct val="90000"/>
                </a:lnSpc>
                <a:spcBef>
                  <a:spcPct val="0"/>
                </a:spcBef>
                <a:spcAft>
                  <a:spcPct val="35000"/>
                </a:spcAft>
              </a:pPr>
              <a:r>
                <a:rPr lang="en-GB" sz="3200" kern="1200" dirty="0" smtClean="0"/>
                <a:t>Knowledge</a:t>
              </a:r>
              <a:endParaRPr lang="en-GB" sz="3200" kern="1200" dirty="0"/>
            </a:p>
          </p:txBody>
        </p:sp>
        <p:sp>
          <p:nvSpPr>
            <p:cNvPr id="21" name="Freeform 20"/>
            <p:cNvSpPr/>
            <p:nvPr/>
          </p:nvSpPr>
          <p:spPr>
            <a:xfrm rot="21600000">
              <a:off x="4138093" y="5097926"/>
              <a:ext cx="1134513" cy="381104"/>
            </a:xfrm>
            <a:custGeom>
              <a:avLst/>
              <a:gdLst>
                <a:gd name="connsiteX0" fmla="*/ 0 w 1134513"/>
                <a:gd name="connsiteY0" fmla="*/ 190552 h 381103"/>
                <a:gd name="connsiteX1" fmla="*/ 190552 w 1134513"/>
                <a:gd name="connsiteY1" fmla="*/ 0 h 381103"/>
                <a:gd name="connsiteX2" fmla="*/ 190552 w 1134513"/>
                <a:gd name="connsiteY2" fmla="*/ 76221 h 381103"/>
                <a:gd name="connsiteX3" fmla="*/ 943962 w 1134513"/>
                <a:gd name="connsiteY3" fmla="*/ 76221 h 381103"/>
                <a:gd name="connsiteX4" fmla="*/ 943962 w 1134513"/>
                <a:gd name="connsiteY4" fmla="*/ 0 h 381103"/>
                <a:gd name="connsiteX5" fmla="*/ 1134513 w 1134513"/>
                <a:gd name="connsiteY5" fmla="*/ 190552 h 381103"/>
                <a:gd name="connsiteX6" fmla="*/ 943962 w 1134513"/>
                <a:gd name="connsiteY6" fmla="*/ 381103 h 381103"/>
                <a:gd name="connsiteX7" fmla="*/ 943962 w 1134513"/>
                <a:gd name="connsiteY7" fmla="*/ 304882 h 381103"/>
                <a:gd name="connsiteX8" fmla="*/ 190552 w 1134513"/>
                <a:gd name="connsiteY8" fmla="*/ 304882 h 381103"/>
                <a:gd name="connsiteX9" fmla="*/ 190552 w 1134513"/>
                <a:gd name="connsiteY9" fmla="*/ 381103 h 381103"/>
                <a:gd name="connsiteX10" fmla="*/ 0 w 1134513"/>
                <a:gd name="connsiteY10" fmla="*/ 190552 h 38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34513" h="381103">
                  <a:moveTo>
                    <a:pt x="1134513" y="190551"/>
                  </a:moveTo>
                  <a:lnTo>
                    <a:pt x="943961" y="381102"/>
                  </a:lnTo>
                  <a:lnTo>
                    <a:pt x="943961" y="304881"/>
                  </a:lnTo>
                  <a:lnTo>
                    <a:pt x="190551" y="304881"/>
                  </a:lnTo>
                  <a:lnTo>
                    <a:pt x="190551" y="381102"/>
                  </a:lnTo>
                  <a:lnTo>
                    <a:pt x="0" y="190551"/>
                  </a:lnTo>
                  <a:lnTo>
                    <a:pt x="190551" y="1"/>
                  </a:lnTo>
                  <a:lnTo>
                    <a:pt x="190551" y="76222"/>
                  </a:lnTo>
                  <a:lnTo>
                    <a:pt x="943961" y="76222"/>
                  </a:lnTo>
                  <a:lnTo>
                    <a:pt x="943961" y="1"/>
                  </a:lnTo>
                  <a:lnTo>
                    <a:pt x="1134513" y="190551"/>
                  </a:lnTo>
                  <a:close/>
                </a:path>
              </a:pathLst>
            </a:custGeom>
          </p:spPr>
          <p:style>
            <a:lnRef idx="0">
              <a:schemeClr val="lt1">
                <a:hueOff val="0"/>
                <a:satOff val="0"/>
                <a:lumOff val="0"/>
                <a:alphaOff val="0"/>
              </a:schemeClr>
            </a:lnRef>
            <a:fillRef idx="1">
              <a:schemeClr val="accent5">
                <a:hueOff val="-199677"/>
                <a:satOff val="12981"/>
                <a:lumOff val="-11079"/>
                <a:alphaOff val="0"/>
              </a:schemeClr>
            </a:fillRef>
            <a:effectRef idx="0">
              <a:schemeClr val="accent5">
                <a:hueOff val="-199677"/>
                <a:satOff val="12981"/>
                <a:lumOff val="-11079"/>
                <a:alphaOff val="0"/>
              </a:schemeClr>
            </a:effectRef>
            <a:fontRef idx="minor">
              <a:schemeClr val="lt1"/>
            </a:fontRef>
          </p:style>
          <p:txBody>
            <a:bodyPr spcFirstLastPara="0" vert="horz" wrap="square" lIns="114331" tIns="76222" rIns="114331" bIns="76221" numCol="1" spcCol="1270" anchor="ctr" anchorCtr="0">
              <a:noAutofit/>
            </a:bodyPr>
            <a:lstStyle/>
            <a:p>
              <a:pPr lvl="0" algn="ctr" defTabSz="755650">
                <a:lnSpc>
                  <a:spcPct val="90000"/>
                </a:lnSpc>
                <a:spcBef>
                  <a:spcPct val="0"/>
                </a:spcBef>
                <a:spcAft>
                  <a:spcPct val="35000"/>
                </a:spcAft>
              </a:pPr>
              <a:endParaRPr lang="en-GB" sz="1700" kern="1200"/>
            </a:p>
          </p:txBody>
        </p:sp>
        <p:sp>
          <p:nvSpPr>
            <p:cNvPr id="22" name="Freeform 21"/>
            <p:cNvSpPr/>
            <p:nvPr/>
          </p:nvSpPr>
          <p:spPr>
            <a:xfrm>
              <a:off x="1818544" y="4744045"/>
              <a:ext cx="2177735" cy="1088867"/>
            </a:xfrm>
            <a:custGeom>
              <a:avLst/>
              <a:gdLst>
                <a:gd name="connsiteX0" fmla="*/ 0 w 2177735"/>
                <a:gd name="connsiteY0" fmla="*/ 108887 h 1088867"/>
                <a:gd name="connsiteX1" fmla="*/ 108887 w 2177735"/>
                <a:gd name="connsiteY1" fmla="*/ 0 h 1088867"/>
                <a:gd name="connsiteX2" fmla="*/ 2068848 w 2177735"/>
                <a:gd name="connsiteY2" fmla="*/ 0 h 1088867"/>
                <a:gd name="connsiteX3" fmla="*/ 2177735 w 2177735"/>
                <a:gd name="connsiteY3" fmla="*/ 108887 h 1088867"/>
                <a:gd name="connsiteX4" fmla="*/ 2177735 w 2177735"/>
                <a:gd name="connsiteY4" fmla="*/ 979980 h 1088867"/>
                <a:gd name="connsiteX5" fmla="*/ 2068848 w 2177735"/>
                <a:gd name="connsiteY5" fmla="*/ 1088867 h 1088867"/>
                <a:gd name="connsiteX6" fmla="*/ 108887 w 2177735"/>
                <a:gd name="connsiteY6" fmla="*/ 1088867 h 1088867"/>
                <a:gd name="connsiteX7" fmla="*/ 0 w 2177735"/>
                <a:gd name="connsiteY7" fmla="*/ 979980 h 1088867"/>
                <a:gd name="connsiteX8" fmla="*/ 0 w 2177735"/>
                <a:gd name="connsiteY8" fmla="*/ 108887 h 1088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77735" h="1088867">
                  <a:moveTo>
                    <a:pt x="0" y="108887"/>
                  </a:moveTo>
                  <a:cubicBezTo>
                    <a:pt x="0" y="48750"/>
                    <a:pt x="48750" y="0"/>
                    <a:pt x="108887" y="0"/>
                  </a:cubicBezTo>
                  <a:lnTo>
                    <a:pt x="2068848" y="0"/>
                  </a:lnTo>
                  <a:cubicBezTo>
                    <a:pt x="2128985" y="0"/>
                    <a:pt x="2177735" y="48750"/>
                    <a:pt x="2177735" y="108887"/>
                  </a:cubicBezTo>
                  <a:lnTo>
                    <a:pt x="2177735" y="979980"/>
                  </a:lnTo>
                  <a:cubicBezTo>
                    <a:pt x="2177735" y="1040117"/>
                    <a:pt x="2128985" y="1088867"/>
                    <a:pt x="2068848" y="1088867"/>
                  </a:cubicBezTo>
                  <a:lnTo>
                    <a:pt x="108887" y="1088867"/>
                  </a:lnTo>
                  <a:cubicBezTo>
                    <a:pt x="48750" y="1088867"/>
                    <a:pt x="0" y="1040117"/>
                    <a:pt x="0" y="979980"/>
                  </a:cubicBezTo>
                  <a:lnTo>
                    <a:pt x="0" y="108887"/>
                  </a:lnTo>
                  <a:close/>
                </a:path>
              </a:pathLst>
            </a:custGeom>
          </p:spPr>
          <p:style>
            <a:lnRef idx="2">
              <a:schemeClr val="lt1">
                <a:hueOff val="0"/>
                <a:satOff val="0"/>
                <a:lumOff val="0"/>
                <a:alphaOff val="0"/>
              </a:schemeClr>
            </a:lnRef>
            <a:fillRef idx="1">
              <a:schemeClr val="accent5">
                <a:hueOff val="-399355"/>
                <a:satOff val="25962"/>
                <a:lumOff val="-22157"/>
                <a:alphaOff val="0"/>
              </a:schemeClr>
            </a:fillRef>
            <a:effectRef idx="0">
              <a:schemeClr val="accent5">
                <a:hueOff val="-399355"/>
                <a:satOff val="25962"/>
                <a:lumOff val="-22157"/>
                <a:alphaOff val="0"/>
              </a:schemeClr>
            </a:effectRef>
            <a:fontRef idx="minor">
              <a:schemeClr val="lt1"/>
            </a:fontRef>
          </p:style>
          <p:txBody>
            <a:bodyPr spcFirstLastPara="0" vert="horz" wrap="square" lIns="157622" tIns="157622" rIns="157622" bIns="157622" numCol="1" spcCol="1270" anchor="ctr" anchorCtr="0">
              <a:noAutofit/>
            </a:bodyPr>
            <a:lstStyle/>
            <a:p>
              <a:pPr lvl="0" algn="ctr" defTabSz="1466850">
                <a:lnSpc>
                  <a:spcPct val="90000"/>
                </a:lnSpc>
                <a:spcBef>
                  <a:spcPct val="0"/>
                </a:spcBef>
                <a:spcAft>
                  <a:spcPct val="35000"/>
                </a:spcAft>
              </a:pPr>
              <a:r>
                <a:rPr lang="en-GB" sz="3300" kern="1200" dirty="0" smtClean="0"/>
                <a:t>Values </a:t>
              </a:r>
              <a:endParaRPr lang="en-GB" sz="3300" kern="1200" dirty="0"/>
            </a:p>
          </p:txBody>
        </p:sp>
        <p:sp>
          <p:nvSpPr>
            <p:cNvPr id="23" name="Freeform 22"/>
            <p:cNvSpPr/>
            <p:nvPr/>
          </p:nvSpPr>
          <p:spPr>
            <a:xfrm rot="18000000">
              <a:off x="2600574" y="3540867"/>
              <a:ext cx="1134513" cy="381103"/>
            </a:xfrm>
            <a:custGeom>
              <a:avLst/>
              <a:gdLst>
                <a:gd name="connsiteX0" fmla="*/ 0 w 1134513"/>
                <a:gd name="connsiteY0" fmla="*/ 190552 h 381103"/>
                <a:gd name="connsiteX1" fmla="*/ 190552 w 1134513"/>
                <a:gd name="connsiteY1" fmla="*/ 0 h 381103"/>
                <a:gd name="connsiteX2" fmla="*/ 190552 w 1134513"/>
                <a:gd name="connsiteY2" fmla="*/ 76221 h 381103"/>
                <a:gd name="connsiteX3" fmla="*/ 943962 w 1134513"/>
                <a:gd name="connsiteY3" fmla="*/ 76221 h 381103"/>
                <a:gd name="connsiteX4" fmla="*/ 943962 w 1134513"/>
                <a:gd name="connsiteY4" fmla="*/ 0 h 381103"/>
                <a:gd name="connsiteX5" fmla="*/ 1134513 w 1134513"/>
                <a:gd name="connsiteY5" fmla="*/ 190552 h 381103"/>
                <a:gd name="connsiteX6" fmla="*/ 943962 w 1134513"/>
                <a:gd name="connsiteY6" fmla="*/ 381103 h 381103"/>
                <a:gd name="connsiteX7" fmla="*/ 943962 w 1134513"/>
                <a:gd name="connsiteY7" fmla="*/ 304882 h 381103"/>
                <a:gd name="connsiteX8" fmla="*/ 190552 w 1134513"/>
                <a:gd name="connsiteY8" fmla="*/ 304882 h 381103"/>
                <a:gd name="connsiteX9" fmla="*/ 190552 w 1134513"/>
                <a:gd name="connsiteY9" fmla="*/ 381103 h 381103"/>
                <a:gd name="connsiteX10" fmla="*/ 0 w 1134513"/>
                <a:gd name="connsiteY10" fmla="*/ 190552 h 38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34513" h="381103">
                  <a:moveTo>
                    <a:pt x="0" y="190552"/>
                  </a:moveTo>
                  <a:lnTo>
                    <a:pt x="190552" y="0"/>
                  </a:lnTo>
                  <a:lnTo>
                    <a:pt x="190552" y="76221"/>
                  </a:lnTo>
                  <a:lnTo>
                    <a:pt x="943962" y="76221"/>
                  </a:lnTo>
                  <a:lnTo>
                    <a:pt x="943962" y="0"/>
                  </a:lnTo>
                  <a:lnTo>
                    <a:pt x="1134513" y="190552"/>
                  </a:lnTo>
                  <a:lnTo>
                    <a:pt x="943962" y="381103"/>
                  </a:lnTo>
                  <a:lnTo>
                    <a:pt x="943962" y="304882"/>
                  </a:lnTo>
                  <a:lnTo>
                    <a:pt x="190552" y="304882"/>
                  </a:lnTo>
                  <a:lnTo>
                    <a:pt x="190552" y="381103"/>
                  </a:lnTo>
                  <a:lnTo>
                    <a:pt x="0" y="190552"/>
                  </a:lnTo>
                  <a:close/>
                </a:path>
              </a:pathLst>
            </a:custGeom>
          </p:spPr>
          <p:style>
            <a:lnRef idx="0">
              <a:schemeClr val="lt1">
                <a:hueOff val="0"/>
                <a:satOff val="0"/>
                <a:lumOff val="0"/>
                <a:alphaOff val="0"/>
              </a:schemeClr>
            </a:lnRef>
            <a:fillRef idx="1">
              <a:schemeClr val="accent5">
                <a:hueOff val="-399355"/>
                <a:satOff val="25962"/>
                <a:lumOff val="-22157"/>
                <a:alphaOff val="0"/>
              </a:schemeClr>
            </a:fillRef>
            <a:effectRef idx="0">
              <a:schemeClr val="accent5">
                <a:hueOff val="-399355"/>
                <a:satOff val="25962"/>
                <a:lumOff val="-22157"/>
                <a:alphaOff val="0"/>
              </a:schemeClr>
            </a:effectRef>
            <a:fontRef idx="minor">
              <a:schemeClr val="lt1"/>
            </a:fontRef>
          </p:style>
          <p:txBody>
            <a:bodyPr spcFirstLastPara="0" vert="horz" wrap="square" lIns="114330" tIns="76221" rIns="114331" bIns="76220" numCol="1" spcCol="1270" anchor="ctr" anchorCtr="0">
              <a:noAutofit/>
            </a:bodyPr>
            <a:lstStyle/>
            <a:p>
              <a:pPr lvl="0" algn="ctr" defTabSz="755650">
                <a:lnSpc>
                  <a:spcPct val="90000"/>
                </a:lnSpc>
                <a:spcBef>
                  <a:spcPct val="0"/>
                </a:spcBef>
                <a:spcAft>
                  <a:spcPct val="35000"/>
                </a:spcAft>
              </a:pPr>
              <a:endParaRPr lang="en-GB" sz="1700" kern="1200"/>
            </a:p>
          </p:txBody>
        </p:sp>
        <p:sp>
          <p:nvSpPr>
            <p:cNvPr id="18" name="Freeform 17"/>
            <p:cNvSpPr/>
            <p:nvPr/>
          </p:nvSpPr>
          <p:spPr>
            <a:xfrm>
              <a:off x="3616482" y="1629924"/>
              <a:ext cx="2177735" cy="1088867"/>
            </a:xfrm>
            <a:custGeom>
              <a:avLst/>
              <a:gdLst>
                <a:gd name="connsiteX0" fmla="*/ 0 w 2177735"/>
                <a:gd name="connsiteY0" fmla="*/ 108887 h 1088867"/>
                <a:gd name="connsiteX1" fmla="*/ 108887 w 2177735"/>
                <a:gd name="connsiteY1" fmla="*/ 0 h 1088867"/>
                <a:gd name="connsiteX2" fmla="*/ 2068848 w 2177735"/>
                <a:gd name="connsiteY2" fmla="*/ 0 h 1088867"/>
                <a:gd name="connsiteX3" fmla="*/ 2177735 w 2177735"/>
                <a:gd name="connsiteY3" fmla="*/ 108887 h 1088867"/>
                <a:gd name="connsiteX4" fmla="*/ 2177735 w 2177735"/>
                <a:gd name="connsiteY4" fmla="*/ 979980 h 1088867"/>
                <a:gd name="connsiteX5" fmla="*/ 2068848 w 2177735"/>
                <a:gd name="connsiteY5" fmla="*/ 1088867 h 1088867"/>
                <a:gd name="connsiteX6" fmla="*/ 108887 w 2177735"/>
                <a:gd name="connsiteY6" fmla="*/ 1088867 h 1088867"/>
                <a:gd name="connsiteX7" fmla="*/ 0 w 2177735"/>
                <a:gd name="connsiteY7" fmla="*/ 979980 h 1088867"/>
                <a:gd name="connsiteX8" fmla="*/ 0 w 2177735"/>
                <a:gd name="connsiteY8" fmla="*/ 108887 h 1088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77735" h="1088867">
                  <a:moveTo>
                    <a:pt x="0" y="108887"/>
                  </a:moveTo>
                  <a:cubicBezTo>
                    <a:pt x="0" y="48750"/>
                    <a:pt x="48750" y="0"/>
                    <a:pt x="108887" y="0"/>
                  </a:cubicBezTo>
                  <a:lnTo>
                    <a:pt x="2068848" y="0"/>
                  </a:lnTo>
                  <a:cubicBezTo>
                    <a:pt x="2128985" y="0"/>
                    <a:pt x="2177735" y="48750"/>
                    <a:pt x="2177735" y="108887"/>
                  </a:cubicBezTo>
                  <a:lnTo>
                    <a:pt x="2177735" y="979980"/>
                  </a:lnTo>
                  <a:cubicBezTo>
                    <a:pt x="2177735" y="1040117"/>
                    <a:pt x="2128985" y="1088867"/>
                    <a:pt x="2068848" y="1088867"/>
                  </a:cubicBezTo>
                  <a:lnTo>
                    <a:pt x="108887" y="1088867"/>
                  </a:lnTo>
                  <a:cubicBezTo>
                    <a:pt x="48750" y="1088867"/>
                    <a:pt x="0" y="1040117"/>
                    <a:pt x="0" y="979980"/>
                  </a:cubicBezTo>
                  <a:lnTo>
                    <a:pt x="0" y="108887"/>
                  </a:lnTo>
                  <a:close/>
                </a:path>
              </a:pathLst>
            </a:custGeom>
            <a:solidFill>
              <a:schemeClr val="accent6">
                <a:lumMod val="75000"/>
              </a:schemeClr>
            </a:solid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57622" tIns="157622" rIns="157622" bIns="157622" numCol="1" spcCol="1270" anchor="ctr" anchorCtr="0">
              <a:noAutofit/>
            </a:bodyPr>
            <a:lstStyle/>
            <a:p>
              <a:pPr lvl="0" algn="ctr" defTabSz="1466850">
                <a:lnSpc>
                  <a:spcPct val="90000"/>
                </a:lnSpc>
                <a:spcBef>
                  <a:spcPct val="0"/>
                </a:spcBef>
                <a:spcAft>
                  <a:spcPct val="35000"/>
                </a:spcAft>
              </a:pPr>
              <a:r>
                <a:rPr lang="en-GB" sz="3300" kern="1200" dirty="0" smtClean="0"/>
                <a:t>Activity </a:t>
              </a:r>
              <a:endParaRPr lang="en-GB" sz="3300" kern="1200" dirty="0"/>
            </a:p>
          </p:txBody>
        </p:sp>
      </p:grpSp>
      <p:sp>
        <p:nvSpPr>
          <p:cNvPr id="6" name="Title 5"/>
          <p:cNvSpPr>
            <a:spLocks noGrp="1"/>
          </p:cNvSpPr>
          <p:nvPr>
            <p:ph type="title"/>
          </p:nvPr>
        </p:nvSpPr>
        <p:spPr>
          <a:xfrm>
            <a:off x="806364" y="548680"/>
            <a:ext cx="6913264" cy="706438"/>
          </a:xfrm>
        </p:spPr>
        <p:txBody>
          <a:bodyPr>
            <a:normAutofit fontScale="90000"/>
          </a:bodyPr>
          <a:lstStyle/>
          <a:p>
            <a:r>
              <a:rPr lang="en-GB" dirty="0" smtClean="0"/>
              <a:t>Dimensions of Internationalisation</a:t>
            </a:r>
            <a:endParaRPr lang="en-GB" dirty="0"/>
          </a:p>
        </p:txBody>
      </p:sp>
      <p:sp>
        <p:nvSpPr>
          <p:cNvPr id="14" name="TextBox 13"/>
          <p:cNvSpPr txBox="1"/>
          <p:nvPr/>
        </p:nvSpPr>
        <p:spPr>
          <a:xfrm>
            <a:off x="87474" y="1409815"/>
            <a:ext cx="2000250" cy="954107"/>
          </a:xfrm>
          <a:prstGeom prst="rect">
            <a:avLst/>
          </a:prstGeom>
          <a:noFill/>
        </p:spPr>
        <p:txBody>
          <a:bodyPr wrap="square" rtlCol="0">
            <a:spAutoFit/>
          </a:bodyPr>
          <a:lstStyle/>
          <a:p>
            <a:r>
              <a:rPr lang="en-GB" sz="2800" dirty="0" smtClean="0">
                <a:solidFill>
                  <a:srgbClr val="FF0000"/>
                </a:solidFill>
                <a:latin typeface="+mn-lt"/>
              </a:rPr>
              <a:t>Cultural context</a:t>
            </a:r>
            <a:endParaRPr lang="en-GB" sz="2800" dirty="0">
              <a:solidFill>
                <a:srgbClr val="FF0000"/>
              </a:solidFill>
              <a:latin typeface="+mn-lt"/>
            </a:endParaRPr>
          </a:p>
        </p:txBody>
      </p:sp>
      <p:sp>
        <p:nvSpPr>
          <p:cNvPr id="15" name="TextBox 14"/>
          <p:cNvSpPr txBox="1"/>
          <p:nvPr/>
        </p:nvSpPr>
        <p:spPr>
          <a:xfrm>
            <a:off x="7668344" y="1431263"/>
            <a:ext cx="1368152" cy="523220"/>
          </a:xfrm>
          <a:prstGeom prst="rect">
            <a:avLst/>
          </a:prstGeom>
          <a:noFill/>
        </p:spPr>
        <p:txBody>
          <a:bodyPr wrap="square" rtlCol="0">
            <a:spAutoFit/>
          </a:bodyPr>
          <a:lstStyle/>
          <a:p>
            <a:r>
              <a:rPr lang="en-GB" sz="2800" dirty="0" smtClean="0">
                <a:solidFill>
                  <a:srgbClr val="FF0000"/>
                </a:solidFill>
                <a:latin typeface="+mn-lt"/>
              </a:rPr>
              <a:t>people</a:t>
            </a:r>
            <a:endParaRPr lang="en-GB" sz="2800" dirty="0">
              <a:solidFill>
                <a:srgbClr val="FF0000"/>
              </a:solidFill>
              <a:latin typeface="+mn-lt"/>
            </a:endParaRPr>
          </a:p>
        </p:txBody>
      </p:sp>
      <p:sp>
        <p:nvSpPr>
          <p:cNvPr id="16" name="TextBox 15"/>
          <p:cNvSpPr txBox="1"/>
          <p:nvPr/>
        </p:nvSpPr>
        <p:spPr>
          <a:xfrm>
            <a:off x="179512" y="6379109"/>
            <a:ext cx="1908212" cy="523220"/>
          </a:xfrm>
          <a:prstGeom prst="rect">
            <a:avLst/>
          </a:prstGeom>
          <a:noFill/>
        </p:spPr>
        <p:txBody>
          <a:bodyPr wrap="square" rtlCol="0">
            <a:spAutoFit/>
          </a:bodyPr>
          <a:lstStyle/>
          <a:p>
            <a:r>
              <a:rPr lang="en-GB" sz="2800" dirty="0" smtClean="0">
                <a:solidFill>
                  <a:srgbClr val="FF0000"/>
                </a:solidFill>
                <a:latin typeface="+mn-lt"/>
              </a:rPr>
              <a:t>place</a:t>
            </a:r>
            <a:endParaRPr lang="en-GB" sz="2800" dirty="0">
              <a:solidFill>
                <a:srgbClr val="FF0000"/>
              </a:solidFill>
              <a:latin typeface="+mn-lt"/>
            </a:endParaRPr>
          </a:p>
        </p:txBody>
      </p:sp>
      <p:sp>
        <p:nvSpPr>
          <p:cNvPr id="11" name="Oval 10"/>
          <p:cNvSpPr/>
          <p:nvPr/>
        </p:nvSpPr>
        <p:spPr>
          <a:xfrm>
            <a:off x="3491881" y="3645024"/>
            <a:ext cx="2316000" cy="936104"/>
          </a:xfrm>
          <a:prstGeom prst="ellipse">
            <a:avLst/>
          </a:prstGeom>
          <a:solidFill>
            <a:schemeClr val="accent6">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solidFill>
                  <a:schemeClr val="accent1">
                    <a:lumMod val="50000"/>
                  </a:schemeClr>
                </a:solidFill>
              </a:rPr>
              <a:t>Culture</a:t>
            </a:r>
            <a:r>
              <a:rPr lang="en-GB" dirty="0" smtClean="0"/>
              <a:t> </a:t>
            </a:r>
            <a:endParaRPr lang="en-GB" dirty="0"/>
          </a:p>
        </p:txBody>
      </p:sp>
      <p:sp>
        <p:nvSpPr>
          <p:cNvPr id="24" name="TextBox 23"/>
          <p:cNvSpPr txBox="1"/>
          <p:nvPr/>
        </p:nvSpPr>
        <p:spPr>
          <a:xfrm>
            <a:off x="6588211" y="6364847"/>
            <a:ext cx="2792053" cy="523220"/>
          </a:xfrm>
          <a:prstGeom prst="rect">
            <a:avLst/>
          </a:prstGeom>
          <a:noFill/>
        </p:spPr>
        <p:txBody>
          <a:bodyPr wrap="square" rtlCol="0">
            <a:spAutoFit/>
          </a:bodyPr>
          <a:lstStyle/>
          <a:p>
            <a:r>
              <a:rPr lang="en-GB" sz="2800" dirty="0" smtClean="0">
                <a:solidFill>
                  <a:srgbClr val="FF0000"/>
                </a:solidFill>
                <a:latin typeface="+mn-lt"/>
              </a:rPr>
              <a:t>programmes</a:t>
            </a:r>
            <a:endParaRPr lang="en-GB" sz="2800" dirty="0">
              <a:solidFill>
                <a:srgbClr val="FF0000"/>
              </a:solidFill>
              <a:latin typeface="+mn-lt"/>
            </a:endParaRPr>
          </a:p>
        </p:txBody>
      </p:sp>
    </p:spTree>
    <p:extLst>
      <p:ext uri="{BB962C8B-B14F-4D97-AF65-F5344CB8AC3E}">
        <p14:creationId xmlns:p14="http://schemas.microsoft.com/office/powerpoint/2010/main" val="2135538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1" grpId="0" animBg="1"/>
      <p:bldP spid="2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nvPr>
        </p:nvGraphicFramePr>
        <p:xfrm>
          <a:off x="107504" y="1412776"/>
          <a:ext cx="8496943" cy="54452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5886487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references</a:t>
            </a:r>
            <a:endParaRPr lang="en-GB" dirty="0"/>
          </a:p>
        </p:txBody>
      </p:sp>
      <p:sp>
        <p:nvSpPr>
          <p:cNvPr id="3" name="Content Placeholder 2"/>
          <p:cNvSpPr>
            <a:spLocks noGrp="1"/>
          </p:cNvSpPr>
          <p:nvPr>
            <p:ph idx="1"/>
          </p:nvPr>
        </p:nvSpPr>
        <p:spPr>
          <a:xfrm>
            <a:off x="457200" y="1268760"/>
            <a:ext cx="8507288" cy="5472608"/>
          </a:xfrm>
        </p:spPr>
        <p:txBody>
          <a:bodyPr>
            <a:noAutofit/>
          </a:bodyPr>
          <a:lstStyle/>
          <a:p>
            <a:pPr>
              <a:buNone/>
            </a:pPr>
            <a:r>
              <a:rPr lang="en-GB" sz="1600" dirty="0" err="1">
                <a:latin typeface="+mj-lt"/>
              </a:rPr>
              <a:t>Beelen</a:t>
            </a:r>
            <a:r>
              <a:rPr lang="en-GB" sz="1600" dirty="0">
                <a:latin typeface="+mj-lt"/>
              </a:rPr>
              <a:t>, J. and de Wit, H. </a:t>
            </a:r>
            <a:r>
              <a:rPr lang="en-GB" sz="1600" dirty="0" smtClean="0">
                <a:latin typeface="+mj-lt"/>
              </a:rPr>
              <a:t>(2012) Internationalisation revisited: new dimensions in the</a:t>
            </a:r>
          </a:p>
          <a:p>
            <a:pPr>
              <a:buNone/>
            </a:pPr>
            <a:r>
              <a:rPr lang="en-GB" sz="1600" dirty="0" smtClean="0">
                <a:latin typeface="+mj-lt"/>
              </a:rPr>
              <a:t>internationalisation of HE. CAREM, </a:t>
            </a:r>
            <a:r>
              <a:rPr lang="en-GB" sz="1600" dirty="0" err="1" smtClean="0">
                <a:latin typeface="+mj-lt"/>
              </a:rPr>
              <a:t>Hogeschool</a:t>
            </a:r>
            <a:r>
              <a:rPr lang="en-GB" sz="1600" dirty="0" smtClean="0">
                <a:latin typeface="+mj-lt"/>
              </a:rPr>
              <a:t> van Amsterdam</a:t>
            </a:r>
            <a:endParaRPr lang="en-GB" sz="1600" dirty="0">
              <a:latin typeface="+mj-lt"/>
            </a:endParaRPr>
          </a:p>
          <a:p>
            <a:pPr>
              <a:buNone/>
            </a:pPr>
            <a:r>
              <a:rPr lang="en-GB" sz="1600" dirty="0">
                <a:latin typeface="+mj-lt"/>
              </a:rPr>
              <a:t>Brandenburg, U. and (2011) The end of internationalisation. International </a:t>
            </a:r>
          </a:p>
          <a:p>
            <a:pPr>
              <a:buNone/>
            </a:pPr>
            <a:r>
              <a:rPr lang="en-GB" sz="1600" dirty="0">
                <a:latin typeface="+mj-lt"/>
              </a:rPr>
              <a:t>Higher Education 2011 Issue 62, 15-17. Centre for International Higher Education.</a:t>
            </a:r>
            <a:r>
              <a:rPr lang="en-GB" sz="1600" dirty="0">
                <a:latin typeface="+mj-lt"/>
                <a:hlinkClick r:id="rId3"/>
              </a:rPr>
              <a:t> </a:t>
            </a:r>
          </a:p>
          <a:p>
            <a:pPr>
              <a:buNone/>
            </a:pPr>
            <a:r>
              <a:rPr lang="en-GB" sz="1600" dirty="0">
                <a:latin typeface="+mj-lt"/>
                <a:hlinkClick r:id="rId3"/>
              </a:rPr>
              <a:t>https://htmldbprod.bc.edu/prd/f?p=2290:4:0::NO:RP,4:P0_CONTENT_ID:113987</a:t>
            </a:r>
            <a:r>
              <a:rPr lang="en-GB" sz="1600" dirty="0">
                <a:latin typeface="+mj-lt"/>
              </a:rPr>
              <a:t> ) </a:t>
            </a:r>
          </a:p>
          <a:p>
            <a:pPr>
              <a:buNone/>
            </a:pPr>
            <a:r>
              <a:rPr lang="en-GB" sz="1600" dirty="0">
                <a:latin typeface="+mj-lt"/>
              </a:rPr>
              <a:t>Clark, J. (2012). “Using Diamond Ranking as Visual Cues to Engage Young People in the </a:t>
            </a:r>
          </a:p>
          <a:p>
            <a:pPr>
              <a:buNone/>
            </a:pPr>
            <a:r>
              <a:rPr lang="en-GB" sz="1600" dirty="0">
                <a:latin typeface="+mj-lt"/>
              </a:rPr>
              <a:t>Research Process,” Qualitative Research Journal. 12.2: 222–237.</a:t>
            </a:r>
          </a:p>
          <a:p>
            <a:pPr>
              <a:buNone/>
            </a:pPr>
            <a:r>
              <a:rPr lang="en-GB" altLang="en-US" sz="1600" dirty="0">
                <a:latin typeface="+mj-lt"/>
              </a:rPr>
              <a:t>Clifford, V. and Montgomery, C. (2014). Challenging conceptions of Western Higher </a:t>
            </a:r>
          </a:p>
          <a:p>
            <a:pPr>
              <a:buNone/>
            </a:pPr>
            <a:r>
              <a:rPr lang="en-GB" altLang="en-US" sz="1600" dirty="0">
                <a:latin typeface="+mj-lt"/>
              </a:rPr>
              <a:t>Education and developing graduates as global citizens. Higher Education Quarterly. 68 </a:t>
            </a:r>
          </a:p>
          <a:p>
            <a:pPr>
              <a:buNone/>
            </a:pPr>
            <a:r>
              <a:rPr lang="en-GB" altLang="en-US" sz="1600" dirty="0">
                <a:latin typeface="+mj-lt"/>
              </a:rPr>
              <a:t>(1),</a:t>
            </a:r>
            <a:r>
              <a:rPr lang="en-GB" sz="1600" dirty="0">
                <a:latin typeface="+mj-lt"/>
              </a:rPr>
              <a:t> 28–45, </a:t>
            </a:r>
            <a:endParaRPr lang="en-GB" altLang="en-US" sz="1600" dirty="0">
              <a:latin typeface="+mj-lt"/>
            </a:endParaRPr>
          </a:p>
          <a:p>
            <a:pPr marL="109728" indent="0">
              <a:buNone/>
            </a:pPr>
            <a:r>
              <a:rPr lang="en-GB" sz="1600" dirty="0">
                <a:latin typeface="+mj-lt"/>
              </a:rPr>
              <a:t>Hanson, L. 2010 Global Citizenship, Global Health, and the Internationalization of Curriculum:  A Study of Transformative Potential. Journal of Studies in International Education, 14(1), 70-88 Higher Education Academy. </a:t>
            </a:r>
            <a:r>
              <a:rPr lang="en-GB" sz="1600" dirty="0">
                <a:latin typeface="+mj-lt"/>
                <a:hlinkClick r:id="rId4"/>
              </a:rPr>
              <a:t>https://www.heacademy.ac.uk/workstreams-research/themes/internationalisation/internationalisation-framework</a:t>
            </a:r>
            <a:endParaRPr lang="en-GB" sz="1600" dirty="0">
              <a:latin typeface="+mj-lt"/>
            </a:endParaRPr>
          </a:p>
          <a:p>
            <a:pPr marL="109728" indent="0">
              <a:buNone/>
            </a:pPr>
            <a:r>
              <a:rPr lang="en-GB" sz="1600" dirty="0" err="1">
                <a:latin typeface="+mj-lt"/>
              </a:rPr>
              <a:t>Hudzik</a:t>
            </a:r>
            <a:r>
              <a:rPr lang="en-GB" sz="1600" dirty="0">
                <a:latin typeface="+mj-lt"/>
              </a:rPr>
              <a:t>, J.K. (2011) Comprehensive Internationalization: From Concept to Action. NAFSA</a:t>
            </a:r>
          </a:p>
          <a:p>
            <a:pPr marL="109728" indent="0">
              <a:buNone/>
            </a:pPr>
            <a:r>
              <a:rPr lang="en-US" sz="1600" dirty="0">
                <a:latin typeface="+mj-lt"/>
              </a:rPr>
              <a:t>Killick, D. (2012) Seeing ourselves in the world: Developing Global Citizenship through International Mobility and Campus Community. Journal of Studies in international Education, 16 (4), 372-89 </a:t>
            </a:r>
          </a:p>
          <a:p>
            <a:pPr marL="109728" indent="0">
              <a:buNone/>
            </a:pPr>
            <a:endParaRPr lang="en-GB" sz="1600" dirty="0">
              <a:latin typeface="+mj-lt"/>
            </a:endParaRPr>
          </a:p>
          <a:p>
            <a:pPr marL="109728" indent="0">
              <a:buNone/>
            </a:pPr>
            <a:endParaRPr lang="en-GB" sz="1600" dirty="0" smtClean="0">
              <a:latin typeface="+mj-lt"/>
            </a:endParaRPr>
          </a:p>
        </p:txBody>
      </p:sp>
      <p:sp>
        <p:nvSpPr>
          <p:cNvPr id="5" name="Rectangle 5"/>
          <p:cNvSpPr>
            <a:spLocks noChangeArrowheads="1"/>
          </p:cNvSpPr>
          <p:nvPr/>
        </p:nvSpPr>
        <p:spPr bwMode="auto">
          <a:xfrm>
            <a:off x="2752725" y="2238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348" tIns="7935" rIns="6348" bIns="7935"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itchFamily="34" charset="0"/>
                <a:cs typeface="Arial" pitchFamily="34" charset="0"/>
              </a:rPr>
              <a:t/>
            </a:r>
            <a:br>
              <a:rPr kumimoji="0" lang="en-US" altLang="en-US" sz="1800" b="0" i="0" u="none" strike="noStrike" cap="none" normalizeH="0" baseline="0" smtClean="0">
                <a:ln>
                  <a:noFill/>
                </a:ln>
                <a:solidFill>
                  <a:schemeClr val="tx1"/>
                </a:solidFill>
                <a:effectLst/>
                <a:latin typeface="Arial" pitchFamily="34" charset="0"/>
                <a:cs typeface="Arial" pitchFamily="34" charset="0"/>
              </a:rPr>
            </a:b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Journal of Studies in International Education</a:t>
            </a:r>
          </a:p>
        </p:txBody>
      </p:sp>
      <p:sp>
        <p:nvSpPr>
          <p:cNvPr id="6" name="Rectangle 2"/>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Journal of Studies in International Education</a:t>
            </a:r>
          </a:p>
        </p:txBody>
      </p:sp>
    </p:spTree>
    <p:extLst>
      <p:ext uri="{BB962C8B-B14F-4D97-AF65-F5344CB8AC3E}">
        <p14:creationId xmlns:p14="http://schemas.microsoft.com/office/powerpoint/2010/main" val="119910847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1008112"/>
          </a:xfrm>
        </p:spPr>
        <p:txBody>
          <a:bodyPr/>
          <a:lstStyle/>
          <a:p>
            <a:r>
              <a:rPr lang="en-GB" dirty="0"/>
              <a:t>references</a:t>
            </a:r>
            <a:endParaRPr lang="en-US" dirty="0"/>
          </a:p>
        </p:txBody>
      </p:sp>
      <p:sp>
        <p:nvSpPr>
          <p:cNvPr id="3" name="Content Placeholder 2"/>
          <p:cNvSpPr>
            <a:spLocks noGrp="1"/>
          </p:cNvSpPr>
          <p:nvPr>
            <p:ph idx="1"/>
          </p:nvPr>
        </p:nvSpPr>
        <p:spPr>
          <a:xfrm>
            <a:off x="457200" y="1340768"/>
            <a:ext cx="8229600" cy="5233768"/>
          </a:xfrm>
        </p:spPr>
        <p:txBody>
          <a:bodyPr>
            <a:normAutofit/>
          </a:bodyPr>
          <a:lstStyle/>
          <a:p>
            <a:pPr marL="109728" indent="0">
              <a:buNone/>
            </a:pPr>
            <a:r>
              <a:rPr lang="en-US" sz="1600" dirty="0" smtClean="0">
                <a:latin typeface="+mj-lt"/>
                <a:cs typeface="Calibri"/>
              </a:rPr>
              <a:t>Lilley</a:t>
            </a:r>
            <a:r>
              <a:rPr lang="en-US" sz="1600" dirty="0">
                <a:latin typeface="+mj-lt"/>
                <a:cs typeface="Calibri"/>
              </a:rPr>
              <a:t>, K., Barker, M., and Harris, N  2014 Exploring the Process of Global Citizen </a:t>
            </a:r>
            <a:endParaRPr lang="en-US" sz="1600" dirty="0" smtClean="0">
              <a:latin typeface="+mj-lt"/>
              <a:cs typeface="Calibri"/>
            </a:endParaRPr>
          </a:p>
          <a:p>
            <a:pPr>
              <a:buNone/>
            </a:pPr>
            <a:r>
              <a:rPr lang="en-US" sz="1600" dirty="0" smtClean="0">
                <a:latin typeface="+mj-lt"/>
                <a:cs typeface="Calibri"/>
              </a:rPr>
              <a:t>Learning </a:t>
            </a:r>
            <a:r>
              <a:rPr lang="en-US" sz="1600" dirty="0">
                <a:latin typeface="+mj-lt"/>
                <a:cs typeface="Calibri"/>
              </a:rPr>
              <a:t>and the Student Mind-Set Journal of Studies in International Education</a:t>
            </a:r>
            <a:r>
              <a:rPr lang="en-US" sz="1600" b="1" dirty="0">
                <a:latin typeface="+mj-lt"/>
                <a:cs typeface="Calibri"/>
              </a:rPr>
              <a:t> </a:t>
            </a:r>
            <a:endParaRPr lang="en-US" sz="1600" b="1" dirty="0" smtClean="0">
              <a:latin typeface="+mj-lt"/>
              <a:cs typeface="Calibri"/>
            </a:endParaRPr>
          </a:p>
          <a:p>
            <a:pPr>
              <a:buNone/>
            </a:pPr>
            <a:r>
              <a:rPr lang="en-US" sz="1600" dirty="0" smtClean="0">
                <a:latin typeface="+mj-lt"/>
                <a:cs typeface="Calibri"/>
              </a:rPr>
              <a:t>September </a:t>
            </a:r>
            <a:r>
              <a:rPr lang="en-US" sz="1600" dirty="0">
                <a:latin typeface="+mj-lt"/>
                <a:cs typeface="Calibri"/>
              </a:rPr>
              <a:t>11, 2014 1028315314547822</a:t>
            </a:r>
          </a:p>
          <a:p>
            <a:pPr marL="109728" indent="0">
              <a:buNone/>
            </a:pPr>
            <a:r>
              <a:rPr lang="en-GB" sz="1600" dirty="0" err="1">
                <a:latin typeface="+mj-lt"/>
              </a:rPr>
              <a:t>Odora</a:t>
            </a:r>
            <a:r>
              <a:rPr lang="en-GB" sz="1600" dirty="0">
                <a:latin typeface="+mj-lt"/>
              </a:rPr>
              <a:t> Hoppers, C.A. (2009). Education, culture and society in a globalizing </a:t>
            </a:r>
            <a:r>
              <a:rPr lang="en-GB" sz="1600" dirty="0" smtClean="0">
                <a:latin typeface="+mj-lt"/>
              </a:rPr>
              <a:t>world:</a:t>
            </a:r>
          </a:p>
          <a:p>
            <a:pPr marL="109728" indent="0">
              <a:buNone/>
            </a:pPr>
            <a:r>
              <a:rPr lang="en-GB" sz="1600" dirty="0" smtClean="0">
                <a:latin typeface="+mj-lt"/>
              </a:rPr>
              <a:t>Implications</a:t>
            </a:r>
            <a:r>
              <a:rPr lang="en-GB" sz="1600" dirty="0">
                <a:latin typeface="+mj-lt"/>
              </a:rPr>
              <a:t> </a:t>
            </a:r>
            <a:r>
              <a:rPr lang="en-GB" sz="1600" dirty="0" smtClean="0">
                <a:latin typeface="+mj-lt"/>
              </a:rPr>
              <a:t>for </a:t>
            </a:r>
            <a:r>
              <a:rPr lang="en-GB" sz="1600" dirty="0">
                <a:latin typeface="+mj-lt"/>
              </a:rPr>
              <a:t>comparative and international education. Compare: A Journal of </a:t>
            </a:r>
            <a:r>
              <a:rPr lang="en-GB" sz="1600" dirty="0" smtClean="0">
                <a:latin typeface="+mj-lt"/>
              </a:rPr>
              <a:t>Comparative and </a:t>
            </a:r>
            <a:r>
              <a:rPr lang="en-GB" sz="1600" dirty="0">
                <a:latin typeface="+mj-lt"/>
              </a:rPr>
              <a:t>International Education, 39(5), 602–614</a:t>
            </a:r>
            <a:r>
              <a:rPr lang="en-GB" sz="1600" dirty="0" smtClean="0">
                <a:latin typeface="+mj-lt"/>
              </a:rPr>
              <a:t>.</a:t>
            </a:r>
          </a:p>
          <a:p>
            <a:pPr marL="109728" indent="0">
              <a:buNone/>
            </a:pPr>
            <a:r>
              <a:rPr lang="en-GB" sz="1600" dirty="0" smtClean="0">
                <a:latin typeface="+mj-lt"/>
                <a:cs typeface="Arial"/>
              </a:rPr>
              <a:t>Reid </a:t>
            </a:r>
            <a:r>
              <a:rPr lang="en-GB" sz="1600" dirty="0">
                <a:latin typeface="+mj-lt"/>
                <a:cs typeface="Arial"/>
              </a:rPr>
              <a:t>S and Spencer </a:t>
            </a:r>
            <a:r>
              <a:rPr lang="en-GB" sz="1600" dirty="0" err="1">
                <a:latin typeface="+mj-lt"/>
                <a:cs typeface="Arial"/>
              </a:rPr>
              <a:t>Oatey</a:t>
            </a:r>
            <a:r>
              <a:rPr lang="en-GB" sz="1600" dirty="0">
                <a:latin typeface="+mj-lt"/>
                <a:cs typeface="Arial"/>
              </a:rPr>
              <a:t> H: (2013) Towards a Global Citizen: utilising a </a:t>
            </a:r>
            <a:endParaRPr lang="en-GB" sz="1600" dirty="0" smtClean="0">
              <a:latin typeface="+mj-lt"/>
              <a:cs typeface="Arial"/>
            </a:endParaRPr>
          </a:p>
          <a:p>
            <a:pPr marL="109728" indent="0">
              <a:buNone/>
            </a:pPr>
            <a:r>
              <a:rPr lang="en-GB" sz="1600" dirty="0" smtClean="0">
                <a:latin typeface="+mj-lt"/>
                <a:cs typeface="Arial"/>
              </a:rPr>
              <a:t>competency </a:t>
            </a:r>
            <a:r>
              <a:rPr lang="en-GB" sz="1600" dirty="0">
                <a:latin typeface="+mj-lt"/>
                <a:cs typeface="Arial"/>
              </a:rPr>
              <a:t>framework to promote intercultural knowledge and skills in higher education students  </a:t>
            </a:r>
            <a:r>
              <a:rPr lang="en-GB" sz="1600" dirty="0" smtClean="0">
                <a:latin typeface="+mj-lt"/>
                <a:cs typeface="Arial"/>
              </a:rPr>
              <a:t>Ch.9</a:t>
            </a:r>
            <a:r>
              <a:rPr lang="en-GB" sz="1600" dirty="0">
                <a:latin typeface="+mj-lt"/>
                <a:cs typeface="Arial"/>
              </a:rPr>
              <a:t>, p 125-141 in Ryan J. Ed. (2013) Cross Cultural Teaching and Learning for Home and International Students, </a:t>
            </a:r>
            <a:r>
              <a:rPr lang="en-GB" sz="1600" dirty="0" err="1">
                <a:latin typeface="+mj-lt"/>
                <a:cs typeface="Arial"/>
              </a:rPr>
              <a:t>Routledge</a:t>
            </a:r>
            <a:r>
              <a:rPr lang="en-GB" sz="1600" dirty="0">
                <a:latin typeface="+mj-lt"/>
                <a:cs typeface="Arial"/>
              </a:rPr>
              <a:t>. </a:t>
            </a:r>
          </a:p>
          <a:p>
            <a:pPr marL="109728" indent="0">
              <a:buNone/>
            </a:pPr>
            <a:r>
              <a:rPr lang="en-GB" sz="1600" dirty="0">
                <a:latin typeface="+mj-lt"/>
                <a:cs typeface="Arial"/>
              </a:rPr>
              <a:t>Robson S (2011) Internationalization: a transformative agenda for higher education? Teachers and </a:t>
            </a:r>
            <a:r>
              <a:rPr lang="en-GB" sz="1600" dirty="0" smtClean="0">
                <a:latin typeface="+mj-lt"/>
                <a:cs typeface="Arial"/>
              </a:rPr>
              <a:t>Teaching</a:t>
            </a:r>
            <a:r>
              <a:rPr lang="en-GB" sz="1600" dirty="0">
                <a:latin typeface="+mj-lt"/>
                <a:cs typeface="Arial"/>
              </a:rPr>
              <a:t>, 17:6, 619-</a:t>
            </a:r>
            <a:r>
              <a:rPr lang="en-GB" sz="1600" dirty="0" smtClean="0">
                <a:latin typeface="+mj-lt"/>
                <a:cs typeface="Arial"/>
              </a:rPr>
              <a:t>630</a:t>
            </a:r>
          </a:p>
          <a:p>
            <a:pPr marL="109728" indent="0">
              <a:buNone/>
            </a:pPr>
            <a:r>
              <a:rPr lang="en-GB" sz="1600" dirty="0" err="1" smtClean="0">
                <a:latin typeface="+mj-lt"/>
              </a:rPr>
              <a:t>Rockett</a:t>
            </a:r>
            <a:r>
              <a:rPr lang="en-GB" sz="1600" dirty="0">
                <a:latin typeface="+mj-lt"/>
              </a:rPr>
              <a:t>, M. and S. Percival. (2002). </a:t>
            </a:r>
            <a:r>
              <a:rPr lang="en-GB" sz="1600" i="1" dirty="0">
                <a:latin typeface="+mj-lt"/>
              </a:rPr>
              <a:t>Thinking for Learning</a:t>
            </a:r>
            <a:r>
              <a:rPr lang="en-GB" sz="1600" dirty="0">
                <a:latin typeface="+mj-lt"/>
              </a:rPr>
              <a:t>. Stafford: Network Educational Press. </a:t>
            </a:r>
          </a:p>
          <a:p>
            <a:pPr marL="109728" indent="0">
              <a:buNone/>
            </a:pPr>
            <a:r>
              <a:rPr lang="en-GB" sz="1600" dirty="0" smtClean="0">
                <a:latin typeface="+mj-lt"/>
              </a:rPr>
              <a:t>Sidhu</a:t>
            </a:r>
            <a:r>
              <a:rPr lang="en-GB" sz="1600" dirty="0">
                <a:latin typeface="+mj-lt"/>
              </a:rPr>
              <a:t>, R.K. &amp; </a:t>
            </a:r>
            <a:r>
              <a:rPr lang="en-GB" sz="1600" dirty="0" err="1">
                <a:latin typeface="+mj-lt"/>
              </a:rPr>
              <a:t>Dall’Alba</a:t>
            </a:r>
            <a:r>
              <a:rPr lang="en-GB" sz="1600" dirty="0">
                <a:latin typeface="+mj-lt"/>
              </a:rPr>
              <a:t>, G. (</a:t>
            </a:r>
            <a:r>
              <a:rPr lang="en-GB" sz="1600" dirty="0" smtClean="0">
                <a:latin typeface="+mj-lt"/>
              </a:rPr>
              <a:t>2012) </a:t>
            </a:r>
            <a:r>
              <a:rPr lang="en-GB" sz="1600" dirty="0">
                <a:latin typeface="+mj-lt"/>
              </a:rPr>
              <a:t>International </a:t>
            </a:r>
            <a:r>
              <a:rPr lang="en-GB" sz="1600" dirty="0" smtClean="0">
                <a:latin typeface="+mj-lt"/>
              </a:rPr>
              <a:t>Education </a:t>
            </a:r>
            <a:r>
              <a:rPr lang="en-GB" sz="1600" dirty="0">
                <a:latin typeface="+mj-lt"/>
              </a:rPr>
              <a:t>and (</a:t>
            </a:r>
            <a:r>
              <a:rPr lang="en-GB" sz="1600" dirty="0" smtClean="0">
                <a:latin typeface="+mj-lt"/>
              </a:rPr>
              <a:t>Dis)embodied Cosmopolitans. </a:t>
            </a:r>
            <a:r>
              <a:rPr lang="en-GB" sz="1600" i="1" dirty="0" smtClean="0">
                <a:latin typeface="+mj-lt"/>
              </a:rPr>
              <a:t>Educational </a:t>
            </a:r>
            <a:r>
              <a:rPr lang="en-GB" sz="1600" i="1" dirty="0">
                <a:latin typeface="+mj-lt"/>
              </a:rPr>
              <a:t>Philosophy and Theory</a:t>
            </a:r>
            <a:r>
              <a:rPr lang="en-GB" sz="1600" dirty="0">
                <a:latin typeface="+mj-lt"/>
              </a:rPr>
              <a:t>, 44 (4), 413 -</a:t>
            </a:r>
            <a:r>
              <a:rPr lang="en-GB" sz="1600" dirty="0" smtClean="0">
                <a:latin typeface="+mj-lt"/>
              </a:rPr>
              <a:t>431</a:t>
            </a:r>
          </a:p>
          <a:p>
            <a:pPr marL="109728" indent="0">
              <a:buNone/>
            </a:pPr>
            <a:r>
              <a:rPr lang="en-GB" sz="1600" dirty="0" smtClean="0">
                <a:latin typeface="+mj-lt"/>
              </a:rPr>
              <a:t>Tadaki, M. and </a:t>
            </a:r>
            <a:r>
              <a:rPr lang="en-GB" sz="1600" dirty="0" err="1" smtClean="0">
                <a:latin typeface="+mj-lt"/>
              </a:rPr>
              <a:t>Tremewan</a:t>
            </a:r>
            <a:r>
              <a:rPr lang="en-GB" sz="1600" dirty="0" smtClean="0">
                <a:latin typeface="+mj-lt"/>
              </a:rPr>
              <a:t>, C. (2013) Reimagining </a:t>
            </a:r>
            <a:r>
              <a:rPr lang="en-GB" sz="1600" dirty="0">
                <a:latin typeface="+mj-lt"/>
              </a:rPr>
              <a:t>internationalization in higher education: international consortia as a transformative space</a:t>
            </a:r>
            <a:r>
              <a:rPr lang="en-GB" sz="1600" dirty="0" smtClean="0">
                <a:latin typeface="+mj-lt"/>
              </a:rPr>
              <a:t>?</a:t>
            </a:r>
            <a:r>
              <a:rPr lang="en-GB" sz="1600" dirty="0">
                <a:latin typeface="+mj-lt"/>
              </a:rPr>
              <a:t> Studies in Higher </a:t>
            </a:r>
            <a:r>
              <a:rPr lang="en-GB" sz="1600" dirty="0" smtClean="0">
                <a:latin typeface="+mj-lt"/>
              </a:rPr>
              <a:t>Education, 38 (3), 367-387</a:t>
            </a:r>
            <a:endParaRPr lang="en-US" sz="1600" dirty="0">
              <a:latin typeface="+mj-lt"/>
            </a:endParaRPr>
          </a:p>
        </p:txBody>
      </p:sp>
    </p:spTree>
    <p:extLst>
      <p:ext uri="{BB962C8B-B14F-4D97-AF65-F5344CB8AC3E}">
        <p14:creationId xmlns:p14="http://schemas.microsoft.com/office/powerpoint/2010/main" val="3911284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8596" y="500042"/>
            <a:ext cx="8229600" cy="1285884"/>
          </a:xfrm>
        </p:spPr>
        <p:txBody>
          <a:bodyPr>
            <a:normAutofit/>
          </a:bodyPr>
          <a:lstStyle/>
          <a:p>
            <a:r>
              <a:rPr lang="en-US" dirty="0" smtClean="0"/>
              <a:t>Internationalisation</a:t>
            </a:r>
            <a:endParaRPr lang="en-GB" dirty="0"/>
          </a:p>
        </p:txBody>
      </p:sp>
      <p:sp>
        <p:nvSpPr>
          <p:cNvPr id="2" name="Content Placeholder 1"/>
          <p:cNvSpPr>
            <a:spLocks noGrp="1"/>
          </p:cNvSpPr>
          <p:nvPr>
            <p:ph idx="1"/>
          </p:nvPr>
        </p:nvSpPr>
        <p:spPr>
          <a:xfrm>
            <a:off x="457200" y="1916832"/>
            <a:ext cx="8229600" cy="4226812"/>
          </a:xfrm>
        </p:spPr>
        <p:txBody>
          <a:bodyPr>
            <a:noAutofit/>
          </a:bodyPr>
          <a:lstStyle/>
          <a:p>
            <a:pPr>
              <a:lnSpc>
                <a:spcPct val="90000"/>
              </a:lnSpc>
            </a:pPr>
            <a:r>
              <a:rPr lang="en-GB" sz="2000" dirty="0" smtClean="0">
                <a:solidFill>
                  <a:schemeClr val="tx2"/>
                </a:solidFill>
                <a:latin typeface="+mj-lt"/>
              </a:rPr>
              <a:t>pervasive but contested concept in contemporary HE, often economically driven (</a:t>
            </a:r>
            <a:r>
              <a:rPr lang="en-GB" sz="2000" i="1" dirty="0" smtClean="0">
                <a:solidFill>
                  <a:schemeClr val="tx2"/>
                </a:solidFill>
                <a:latin typeface="+mj-lt"/>
              </a:rPr>
              <a:t>Turner and Robson, 2008; </a:t>
            </a:r>
            <a:r>
              <a:rPr lang="en-GB" sz="2000" i="1" dirty="0" err="1" smtClean="0">
                <a:solidFill>
                  <a:schemeClr val="tx2"/>
                </a:solidFill>
                <a:latin typeface="+mj-lt"/>
              </a:rPr>
              <a:t>Tian</a:t>
            </a:r>
            <a:r>
              <a:rPr lang="en-GB" sz="2000" i="1" dirty="0" smtClean="0">
                <a:solidFill>
                  <a:schemeClr val="tx2"/>
                </a:solidFill>
                <a:latin typeface="+mj-lt"/>
              </a:rPr>
              <a:t> and Lowe, 2009; Brandenburg and De Wit, 2011</a:t>
            </a:r>
            <a:r>
              <a:rPr lang="en-GB" sz="2000" dirty="0" smtClean="0">
                <a:solidFill>
                  <a:schemeClr val="tx2"/>
                </a:solidFill>
                <a:latin typeface="+mj-lt"/>
              </a:rPr>
              <a:t>)</a:t>
            </a:r>
          </a:p>
          <a:p>
            <a:pPr>
              <a:lnSpc>
                <a:spcPct val="90000"/>
              </a:lnSpc>
            </a:pPr>
            <a:endParaRPr lang="en-GB" sz="2000" dirty="0" smtClean="0">
              <a:solidFill>
                <a:schemeClr val="tx2"/>
              </a:solidFill>
              <a:latin typeface="+mj-lt"/>
            </a:endParaRPr>
          </a:p>
          <a:p>
            <a:pPr>
              <a:lnSpc>
                <a:spcPct val="90000"/>
              </a:lnSpc>
            </a:pPr>
            <a:r>
              <a:rPr lang="en-GB" sz="2000" dirty="0" smtClean="0">
                <a:solidFill>
                  <a:schemeClr val="tx2"/>
                </a:solidFill>
                <a:latin typeface="+mj-lt"/>
              </a:rPr>
              <a:t>the presence of international students is often seen as a key to internationalisation (as well as having obvious commercial benefits), but the actions taken to accommodate and integrate those students are often inadequate or inappropriate. (</a:t>
            </a:r>
            <a:r>
              <a:rPr lang="en-GB" sz="2000" i="1" dirty="0" smtClean="0">
                <a:solidFill>
                  <a:schemeClr val="tx2"/>
                </a:solidFill>
                <a:latin typeface="+mj-lt"/>
              </a:rPr>
              <a:t>Reid and Spencer </a:t>
            </a:r>
            <a:r>
              <a:rPr lang="en-GB" sz="2000" i="1" dirty="0" err="1" smtClean="0">
                <a:solidFill>
                  <a:schemeClr val="tx2"/>
                </a:solidFill>
                <a:latin typeface="+mj-lt"/>
              </a:rPr>
              <a:t>Oatey</a:t>
            </a:r>
            <a:r>
              <a:rPr lang="en-GB" sz="2000" i="1" dirty="0" smtClean="0">
                <a:solidFill>
                  <a:schemeClr val="tx2"/>
                </a:solidFill>
                <a:latin typeface="+mj-lt"/>
              </a:rPr>
              <a:t>, 2013</a:t>
            </a:r>
            <a:r>
              <a:rPr lang="en-GB" sz="2000" dirty="0" smtClean="0">
                <a:solidFill>
                  <a:schemeClr val="tx2"/>
                </a:solidFill>
                <a:latin typeface="+mj-lt"/>
              </a:rPr>
              <a:t>)</a:t>
            </a:r>
          </a:p>
          <a:p>
            <a:pPr>
              <a:lnSpc>
                <a:spcPct val="90000"/>
              </a:lnSpc>
            </a:pPr>
            <a:endParaRPr lang="en-GB" sz="2000" dirty="0" smtClean="0">
              <a:solidFill>
                <a:schemeClr val="tx2"/>
              </a:solidFill>
              <a:latin typeface="+mj-lt"/>
            </a:endParaRPr>
          </a:p>
          <a:p>
            <a:pPr>
              <a:lnSpc>
                <a:spcPct val="90000"/>
              </a:lnSpc>
            </a:pPr>
            <a:r>
              <a:rPr lang="en-GB" altLang="en-US" sz="2000" dirty="0" smtClean="0">
                <a:solidFill>
                  <a:schemeClr val="tx2"/>
                </a:solidFill>
                <a:latin typeface="+mj-lt"/>
                <a:cs typeface="Arial" charset="0"/>
              </a:rPr>
              <a:t>a marketization discourse steers thinking away from a radical reassessment of HE purposes, priorities and processes that student diversity and multicultural interaction require </a:t>
            </a:r>
            <a:r>
              <a:rPr lang="en-GB" altLang="en-US" sz="2000" i="1" dirty="0" smtClean="0">
                <a:solidFill>
                  <a:schemeClr val="tx2"/>
                </a:solidFill>
                <a:latin typeface="+mj-lt"/>
                <a:cs typeface="Arial" charset="0"/>
              </a:rPr>
              <a:t>(</a:t>
            </a:r>
            <a:r>
              <a:rPr lang="en-GB" altLang="en-US" sz="2000" i="1" dirty="0" err="1" smtClean="0">
                <a:solidFill>
                  <a:schemeClr val="tx2"/>
                </a:solidFill>
                <a:latin typeface="+mj-lt"/>
                <a:cs typeface="Arial" charset="0"/>
              </a:rPr>
              <a:t>Caruana</a:t>
            </a:r>
            <a:r>
              <a:rPr lang="en-GB" altLang="en-US" sz="2000" i="1" dirty="0" smtClean="0">
                <a:solidFill>
                  <a:schemeClr val="tx2"/>
                </a:solidFill>
                <a:latin typeface="+mj-lt"/>
                <a:cs typeface="Arial" charset="0"/>
              </a:rPr>
              <a:t> and </a:t>
            </a:r>
            <a:r>
              <a:rPr lang="en-GB" altLang="en-US" sz="2000" i="1" dirty="0" err="1" smtClean="0">
                <a:solidFill>
                  <a:schemeClr val="tx2"/>
                </a:solidFill>
                <a:latin typeface="+mj-lt"/>
                <a:cs typeface="Arial" charset="0"/>
              </a:rPr>
              <a:t>Spurling</a:t>
            </a:r>
            <a:r>
              <a:rPr lang="en-GB" altLang="en-US" sz="2000" i="1" dirty="0" smtClean="0">
                <a:solidFill>
                  <a:schemeClr val="tx2"/>
                </a:solidFill>
                <a:latin typeface="+mj-lt"/>
                <a:cs typeface="Arial" charset="0"/>
              </a:rPr>
              <a:t>, 2007;</a:t>
            </a:r>
            <a:r>
              <a:rPr lang="en-GB" sz="2000" i="1" dirty="0">
                <a:solidFill>
                  <a:schemeClr val="tx2"/>
                </a:solidFill>
                <a:latin typeface="+mj-lt"/>
              </a:rPr>
              <a:t> ; </a:t>
            </a:r>
            <a:r>
              <a:rPr lang="en-GB" sz="2000" i="1" dirty="0" err="1">
                <a:solidFill>
                  <a:schemeClr val="tx2"/>
                </a:solidFill>
                <a:latin typeface="+mj-lt"/>
              </a:rPr>
              <a:t>Tadaki</a:t>
            </a:r>
            <a:r>
              <a:rPr lang="en-GB" sz="2000" i="1" dirty="0">
                <a:solidFill>
                  <a:schemeClr val="tx2"/>
                </a:solidFill>
                <a:latin typeface="+mj-lt"/>
              </a:rPr>
              <a:t> and </a:t>
            </a:r>
            <a:r>
              <a:rPr lang="en-GB" sz="2000" i="1" dirty="0" err="1">
                <a:solidFill>
                  <a:schemeClr val="tx2"/>
                </a:solidFill>
                <a:latin typeface="+mj-lt"/>
              </a:rPr>
              <a:t>Tremewan</a:t>
            </a:r>
            <a:r>
              <a:rPr lang="en-GB" sz="2000" i="1" dirty="0">
                <a:solidFill>
                  <a:schemeClr val="tx2"/>
                </a:solidFill>
                <a:latin typeface="+mj-lt"/>
              </a:rPr>
              <a:t>, 2013</a:t>
            </a:r>
            <a:r>
              <a:rPr lang="en-GB" altLang="en-US" sz="2000" i="1" dirty="0" smtClean="0">
                <a:solidFill>
                  <a:schemeClr val="tx2"/>
                </a:solidFill>
                <a:latin typeface="+mj-lt"/>
                <a:cs typeface="Arial" charset="0"/>
              </a:rPr>
              <a:t>)</a:t>
            </a:r>
          </a:p>
          <a:p>
            <a:pPr>
              <a:lnSpc>
                <a:spcPct val="90000"/>
              </a:lnSpc>
            </a:pPr>
            <a:endParaRPr lang="en-GB" sz="2400" dirty="0" smtClean="0">
              <a:latin typeface="+mj-lt"/>
            </a:endParaRPr>
          </a:p>
          <a:p>
            <a:pPr>
              <a:buNone/>
            </a:pPr>
            <a:endParaRPr lang="en-GB" sz="2400" b="1" i="1" dirty="0">
              <a:latin typeface="Calibri" pitchFamily="34" charset="0"/>
            </a:endParaRPr>
          </a:p>
        </p:txBody>
      </p:sp>
      <p:pic>
        <p:nvPicPr>
          <p:cNvPr id="5" name="Picture 40" descr="New 2006 logo high res"/>
          <p:cNvPicPr>
            <a:picLocks noChangeAspect="1" noChangeArrowheads="1"/>
          </p:cNvPicPr>
          <p:nvPr/>
        </p:nvPicPr>
        <p:blipFill>
          <a:blip r:embed="rId3" cstate="print"/>
          <a:srcRect/>
          <a:stretch>
            <a:fillRect/>
          </a:stretch>
        </p:blipFill>
        <p:spPr bwMode="auto">
          <a:xfrm>
            <a:off x="6732240" y="764704"/>
            <a:ext cx="2162820" cy="643130"/>
          </a:xfrm>
          <a:prstGeom prst="rect">
            <a:avLst/>
          </a:prstGeom>
          <a:noFill/>
          <a:ln w="9525">
            <a:noFill/>
            <a:miter lim="800000"/>
            <a:headEnd/>
            <a:tailEnd/>
          </a:ln>
        </p:spPr>
      </p:pic>
    </p:spTree>
    <p:extLst>
      <p:ext uri="{BB962C8B-B14F-4D97-AF65-F5344CB8AC3E}">
        <p14:creationId xmlns:p14="http://schemas.microsoft.com/office/powerpoint/2010/main" val="220547866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1556792"/>
            <a:ext cx="6912768" cy="3416320"/>
          </a:xfrm>
          <a:prstGeom prst="rect">
            <a:avLst/>
          </a:prstGeom>
        </p:spPr>
        <p:txBody>
          <a:bodyPr wrap="square">
            <a:spAutoFit/>
          </a:bodyPr>
          <a:lstStyle/>
          <a:p>
            <a:r>
              <a:rPr lang="en-GB" sz="2400" i="1" dirty="0" smtClean="0">
                <a:solidFill>
                  <a:srgbClr val="221E1F"/>
                </a:solidFill>
                <a:latin typeface="Scala Roman"/>
              </a:rPr>
              <a:t>We have to ….ask ourselves: why do we do certain things and do they help in achieving the goal of quality of education and research in a globalized knowledge society? We also have to regard mobility and other activities as what they really are: activities or instruments - and therefore by definition not goals in themselves </a:t>
            </a:r>
          </a:p>
          <a:p>
            <a:endParaRPr lang="en-GB" sz="2400" i="1" dirty="0" smtClean="0">
              <a:solidFill>
                <a:srgbClr val="221E1F"/>
              </a:solidFill>
              <a:latin typeface="Scala Roman"/>
            </a:endParaRPr>
          </a:p>
          <a:p>
            <a:pPr algn="r"/>
            <a:r>
              <a:rPr lang="en-GB" sz="2400" dirty="0" smtClean="0">
                <a:latin typeface="+mj-lt"/>
              </a:rPr>
              <a:t>Brandenburg and De Wit, 2011</a:t>
            </a:r>
            <a:endParaRPr lang="en-GB" sz="2400" dirty="0">
              <a:latin typeface="+mj-lt"/>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59632" y="4221088"/>
            <a:ext cx="2237391" cy="2264348"/>
          </a:xfrm>
          <a:prstGeom prst="rect">
            <a:avLst/>
          </a:prstGeom>
        </p:spPr>
      </p:pic>
      <p:pic>
        <p:nvPicPr>
          <p:cNvPr id="4" name="Picture 40" descr="New 2006 logo high res"/>
          <p:cNvPicPr>
            <a:picLocks noChangeAspect="1" noChangeArrowheads="1"/>
          </p:cNvPicPr>
          <p:nvPr/>
        </p:nvPicPr>
        <p:blipFill>
          <a:blip r:embed="rId4" cstate="print"/>
          <a:srcRect/>
          <a:stretch>
            <a:fillRect/>
          </a:stretch>
        </p:blipFill>
        <p:spPr bwMode="auto">
          <a:xfrm>
            <a:off x="6660232" y="692696"/>
            <a:ext cx="1656184" cy="492478"/>
          </a:xfrm>
          <a:prstGeom prst="rect">
            <a:avLst/>
          </a:prstGeom>
          <a:noFill/>
          <a:ln w="9525">
            <a:noFill/>
            <a:miter lim="800000"/>
            <a:headEnd/>
            <a:tailEnd/>
          </a:ln>
        </p:spPr>
      </p:pic>
    </p:spTree>
    <p:extLst>
      <p:ext uri="{BB962C8B-B14F-4D97-AF65-F5344CB8AC3E}">
        <p14:creationId xmlns:p14="http://schemas.microsoft.com/office/powerpoint/2010/main" val="327723950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2521"/>
            <a:ext cx="9324528" cy="990255"/>
          </a:xfrm>
        </p:spPr>
        <p:txBody>
          <a:bodyPr>
            <a:normAutofit fontScale="90000"/>
          </a:bodyPr>
          <a:lstStyle/>
          <a:p>
            <a:r>
              <a:rPr lang="en-GB" sz="3600" dirty="0" smtClean="0"/>
              <a:t/>
            </a:r>
            <a:br>
              <a:rPr lang="en-GB" sz="3600" dirty="0" smtClean="0"/>
            </a:br>
            <a:r>
              <a:rPr lang="en-GB" sz="3100" dirty="0" smtClean="0"/>
              <a:t>Discourses and practices of internationalisation </a:t>
            </a:r>
            <a:r>
              <a:rPr lang="en-GB" dirty="0" smtClean="0"/>
              <a:t/>
            </a:r>
            <a:br>
              <a:rPr lang="en-GB" dirty="0" smtClean="0"/>
            </a:br>
            <a:endParaRPr lang="en-GB" dirty="0"/>
          </a:p>
        </p:txBody>
      </p:sp>
      <p:sp>
        <p:nvSpPr>
          <p:cNvPr id="3" name="Content Placeholder 2"/>
          <p:cNvSpPr>
            <a:spLocks noGrp="1"/>
          </p:cNvSpPr>
          <p:nvPr>
            <p:ph idx="1"/>
          </p:nvPr>
        </p:nvSpPr>
        <p:spPr>
          <a:xfrm>
            <a:off x="305780" y="1700808"/>
            <a:ext cx="8712968" cy="5157192"/>
          </a:xfrm>
        </p:spPr>
        <p:txBody>
          <a:bodyPr>
            <a:normAutofit/>
          </a:bodyPr>
          <a:lstStyle/>
          <a:p>
            <a:pPr marL="109728" indent="0">
              <a:buNone/>
            </a:pPr>
            <a:endParaRPr lang="en-GB" sz="2600" dirty="0" smtClean="0">
              <a:latin typeface="+mj-lt"/>
            </a:endParaRPr>
          </a:p>
          <a:p>
            <a:pPr marL="109728" indent="0">
              <a:buNone/>
            </a:pPr>
            <a:endParaRPr lang="en-GB" sz="2600" dirty="0">
              <a:latin typeface="+mj-lt"/>
            </a:endParaRPr>
          </a:p>
          <a:p>
            <a:pPr marL="109728" indent="0">
              <a:buNone/>
            </a:pPr>
            <a:endParaRPr lang="en-GB" sz="2600" dirty="0" smtClean="0">
              <a:latin typeface="+mj-lt"/>
            </a:endParaRPr>
          </a:p>
          <a:p>
            <a:pPr marL="109728" indent="0">
              <a:buNone/>
            </a:pPr>
            <a:endParaRPr lang="en-GB" sz="2600" dirty="0" smtClean="0">
              <a:latin typeface="+mj-lt"/>
            </a:endParaRPr>
          </a:p>
          <a:p>
            <a:pPr marL="109728" indent="0">
              <a:buNone/>
            </a:pPr>
            <a:endParaRPr lang="en-GB" sz="2600" dirty="0">
              <a:latin typeface="+mj-lt"/>
            </a:endParaRPr>
          </a:p>
          <a:p>
            <a:pPr marL="109728" indent="0">
              <a:buNone/>
            </a:pPr>
            <a:endParaRPr lang="en-GB" sz="2600" dirty="0">
              <a:latin typeface="+mj-lt"/>
            </a:endParaRPr>
          </a:p>
          <a:p>
            <a:pPr marL="109728" indent="0">
              <a:buNone/>
            </a:pPr>
            <a:r>
              <a:rPr lang="en-GB" sz="2600" dirty="0" smtClean="0">
                <a:latin typeface="+mj-lt"/>
              </a:rPr>
              <a:t>‘</a:t>
            </a:r>
            <a:r>
              <a:rPr lang="en-GB" sz="2000" dirty="0" smtClean="0">
                <a:latin typeface="+mj-lt"/>
              </a:rPr>
              <a:t>By </a:t>
            </a:r>
            <a:r>
              <a:rPr lang="en-GB" sz="2000" dirty="0">
                <a:latin typeface="+mj-lt"/>
              </a:rPr>
              <a:t>understanding the discourses and practices of internationalization as </a:t>
            </a:r>
            <a:r>
              <a:rPr lang="en-GB" sz="2000" dirty="0" smtClean="0">
                <a:latin typeface="+mj-lt"/>
              </a:rPr>
              <a:t>always</a:t>
            </a:r>
            <a:r>
              <a:rPr lang="en-GB" sz="2000" dirty="0">
                <a:latin typeface="+mj-lt"/>
              </a:rPr>
              <a:t> </a:t>
            </a:r>
            <a:r>
              <a:rPr lang="en-GB" sz="2000" dirty="0" smtClean="0">
                <a:latin typeface="+mj-lt"/>
              </a:rPr>
              <a:t>‘in </a:t>
            </a:r>
            <a:r>
              <a:rPr lang="en-GB" sz="2000" dirty="0">
                <a:latin typeface="+mj-lt"/>
              </a:rPr>
              <a:t>the </a:t>
            </a:r>
            <a:r>
              <a:rPr lang="en-GB" sz="2000" dirty="0" smtClean="0">
                <a:latin typeface="+mj-lt"/>
              </a:rPr>
              <a:t>making’, </a:t>
            </a:r>
            <a:r>
              <a:rPr lang="en-GB" sz="2000" dirty="0">
                <a:latin typeface="+mj-lt"/>
              </a:rPr>
              <a:t>we can draw </a:t>
            </a:r>
            <a:r>
              <a:rPr lang="en-GB" sz="2000" dirty="0" smtClean="0">
                <a:latin typeface="+mj-lt"/>
              </a:rPr>
              <a:t>our </a:t>
            </a:r>
            <a:r>
              <a:rPr lang="en-GB" sz="2000" dirty="0">
                <a:latin typeface="+mj-lt"/>
              </a:rPr>
              <a:t>attention </a:t>
            </a:r>
            <a:r>
              <a:rPr lang="en-GB" sz="2000" dirty="0" smtClean="0">
                <a:latin typeface="+mj-lt"/>
              </a:rPr>
              <a:t>to where </a:t>
            </a:r>
            <a:r>
              <a:rPr lang="en-GB" sz="2000" dirty="0">
                <a:latin typeface="+mj-lt"/>
              </a:rPr>
              <a:t>and how certain ideas, projects and norms of internationalization </a:t>
            </a:r>
            <a:r>
              <a:rPr lang="en-GB" sz="2000" dirty="0" smtClean="0">
                <a:latin typeface="+mj-lt"/>
              </a:rPr>
              <a:t>become established</a:t>
            </a:r>
            <a:r>
              <a:rPr lang="en-GB" sz="2000" dirty="0">
                <a:latin typeface="+mj-lt"/>
              </a:rPr>
              <a:t>, and perhaps we can expand our ability to make them </a:t>
            </a:r>
            <a:r>
              <a:rPr lang="en-GB" sz="2000" dirty="0" smtClean="0">
                <a:latin typeface="+mj-lt"/>
              </a:rPr>
              <a:t>differently’</a:t>
            </a:r>
            <a:endParaRPr lang="en-GB" sz="2000" dirty="0">
              <a:latin typeface="+mj-lt"/>
            </a:endParaRPr>
          </a:p>
          <a:p>
            <a:pPr marL="109728" indent="0">
              <a:buNone/>
            </a:pPr>
            <a:r>
              <a:rPr lang="en-GB" sz="2000" i="1" dirty="0">
                <a:latin typeface="+mj-lt"/>
              </a:rPr>
              <a:t> </a:t>
            </a:r>
            <a:r>
              <a:rPr lang="en-GB" sz="2000" i="1" dirty="0" smtClean="0">
                <a:latin typeface="+mj-lt"/>
              </a:rPr>
              <a:t>                                         </a:t>
            </a:r>
            <a:r>
              <a:rPr lang="en-GB" sz="2000" i="1" dirty="0" err="1" smtClean="0">
                <a:latin typeface="+mj-lt"/>
              </a:rPr>
              <a:t>Tadaki</a:t>
            </a:r>
            <a:r>
              <a:rPr lang="en-GB" sz="2000" i="1" dirty="0" smtClean="0">
                <a:latin typeface="+mj-lt"/>
              </a:rPr>
              <a:t> </a:t>
            </a:r>
            <a:r>
              <a:rPr lang="en-GB" sz="2000" i="1" dirty="0">
                <a:latin typeface="+mj-lt"/>
              </a:rPr>
              <a:t>and </a:t>
            </a:r>
            <a:r>
              <a:rPr lang="en-GB" sz="2000" i="1" dirty="0" err="1">
                <a:latin typeface="+mj-lt"/>
              </a:rPr>
              <a:t>Tremewan</a:t>
            </a:r>
            <a:r>
              <a:rPr lang="en-GB" sz="2000" i="1" dirty="0">
                <a:latin typeface="+mj-lt"/>
              </a:rPr>
              <a:t> 2013</a:t>
            </a:r>
          </a:p>
        </p:txBody>
      </p:sp>
      <p:pic>
        <p:nvPicPr>
          <p:cNvPr id="5" name="Picture 2" descr="H:\My Pictures\monk doing london's burning activity.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83768" y="1412777"/>
            <a:ext cx="3778915" cy="266429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0" descr="New 2006 logo high res"/>
          <p:cNvPicPr>
            <a:picLocks noChangeAspect="1" noChangeArrowheads="1"/>
          </p:cNvPicPr>
          <p:nvPr/>
        </p:nvPicPr>
        <p:blipFill>
          <a:blip r:embed="rId4" cstate="print"/>
          <a:srcRect/>
          <a:stretch>
            <a:fillRect/>
          </a:stretch>
        </p:blipFill>
        <p:spPr bwMode="auto">
          <a:xfrm>
            <a:off x="6948264" y="188640"/>
            <a:ext cx="1780855" cy="529550"/>
          </a:xfrm>
          <a:prstGeom prst="rect">
            <a:avLst/>
          </a:prstGeom>
          <a:noFill/>
          <a:ln w="9525">
            <a:noFill/>
            <a:miter lim="800000"/>
            <a:headEnd/>
            <a:tailEnd/>
          </a:ln>
        </p:spPr>
      </p:pic>
    </p:spTree>
    <p:extLst>
      <p:ext uri="{BB962C8B-B14F-4D97-AF65-F5344CB8AC3E}">
        <p14:creationId xmlns:p14="http://schemas.microsoft.com/office/powerpoint/2010/main" val="238867392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700808"/>
            <a:ext cx="8208912" cy="2308324"/>
          </a:xfrm>
          <a:prstGeom prst="rect">
            <a:avLst/>
          </a:prstGeom>
        </p:spPr>
        <p:txBody>
          <a:bodyPr wrap="square">
            <a:spAutoFit/>
          </a:bodyPr>
          <a:lstStyle/>
          <a:p>
            <a:pPr marL="342900" indent="-342900">
              <a:buFont typeface="Arial" panose="020B0604020202020204" pitchFamily="34" charset="0"/>
              <a:buChar char="•"/>
            </a:pPr>
            <a:r>
              <a:rPr lang="en-GB" sz="2400" dirty="0" err="1" smtClean="0">
                <a:latin typeface="+mj-lt"/>
              </a:rPr>
              <a:t>IoC</a:t>
            </a:r>
            <a:r>
              <a:rPr lang="en-GB" sz="2400" dirty="0" smtClean="0">
                <a:latin typeface="+mj-lt"/>
              </a:rPr>
              <a:t> to produce graduates who can live, work and contribute as productive citizens</a:t>
            </a:r>
          </a:p>
          <a:p>
            <a:pPr marL="342900" indent="-342900">
              <a:buFont typeface="Arial" panose="020B0604020202020204" pitchFamily="34" charset="0"/>
              <a:buChar char="•"/>
            </a:pPr>
            <a:r>
              <a:rPr lang="en-GB" sz="2400" dirty="0" smtClean="0">
                <a:latin typeface="+mj-lt"/>
              </a:rPr>
              <a:t>comparative </a:t>
            </a:r>
            <a:r>
              <a:rPr lang="en-GB" sz="2400" dirty="0">
                <a:latin typeface="+mj-lt"/>
              </a:rPr>
              <a:t>perspectives </a:t>
            </a:r>
            <a:r>
              <a:rPr lang="en-GB" sz="2400" dirty="0" smtClean="0">
                <a:latin typeface="+mj-lt"/>
              </a:rPr>
              <a:t>embedded throughout the </a:t>
            </a:r>
            <a:r>
              <a:rPr lang="en-GB" sz="2400" dirty="0">
                <a:latin typeface="+mj-lt"/>
              </a:rPr>
              <a:t>teaching, research, and service missions of </a:t>
            </a:r>
            <a:r>
              <a:rPr lang="en-GB" sz="2400" dirty="0" smtClean="0">
                <a:latin typeface="+mj-lt"/>
              </a:rPr>
              <a:t>HE</a:t>
            </a:r>
          </a:p>
          <a:p>
            <a:pPr marL="342900" indent="-342900">
              <a:buFont typeface="Arial" panose="020B0604020202020204" pitchFamily="34" charset="0"/>
              <a:buChar char="•"/>
            </a:pPr>
            <a:r>
              <a:rPr lang="en-GB" sz="2400" dirty="0" smtClean="0">
                <a:latin typeface="+mj-lt"/>
              </a:rPr>
              <a:t>shapes institutional </a:t>
            </a:r>
            <a:r>
              <a:rPr lang="en-GB" sz="2400" dirty="0">
                <a:latin typeface="+mj-lt"/>
              </a:rPr>
              <a:t>ethos and </a:t>
            </a:r>
            <a:r>
              <a:rPr lang="en-GB" sz="2400" dirty="0" smtClean="0">
                <a:latin typeface="+mj-lt"/>
              </a:rPr>
              <a:t>values</a:t>
            </a:r>
          </a:p>
          <a:p>
            <a:r>
              <a:rPr lang="en-GB" sz="2400" i="1" dirty="0" smtClean="0">
                <a:latin typeface="+mj-lt"/>
              </a:rPr>
              <a:t>                                                         </a:t>
            </a:r>
            <a:r>
              <a:rPr lang="en-GB" sz="2400" i="1" dirty="0" err="1" smtClean="0">
                <a:latin typeface="+mj-lt"/>
              </a:rPr>
              <a:t>Hudzik</a:t>
            </a:r>
            <a:r>
              <a:rPr lang="en-GB" sz="2400" i="1" dirty="0" smtClean="0">
                <a:latin typeface="+mj-lt"/>
              </a:rPr>
              <a:t>, 2011</a:t>
            </a:r>
            <a:endParaRPr lang="en-GB" sz="2400" i="1" dirty="0">
              <a:latin typeface="+mj-lt"/>
            </a:endParaRPr>
          </a:p>
        </p:txBody>
      </p:sp>
      <p:sp>
        <p:nvSpPr>
          <p:cNvPr id="4" name="TextBox 3"/>
          <p:cNvSpPr txBox="1"/>
          <p:nvPr/>
        </p:nvSpPr>
        <p:spPr>
          <a:xfrm>
            <a:off x="467544" y="548680"/>
            <a:ext cx="7416824" cy="1077218"/>
          </a:xfrm>
          <a:prstGeom prst="rect">
            <a:avLst/>
          </a:prstGeom>
          <a:noFill/>
        </p:spPr>
        <p:txBody>
          <a:bodyPr wrap="square" rtlCol="0">
            <a:spAutoFit/>
          </a:bodyPr>
          <a:lstStyle/>
          <a:p>
            <a:r>
              <a:rPr lang="en-US" sz="3200" dirty="0" smtClean="0">
                <a:latin typeface="+mj-lt"/>
              </a:rPr>
              <a:t>New </a:t>
            </a:r>
            <a:r>
              <a:rPr lang="en-US" sz="3200" dirty="0" err="1" smtClean="0">
                <a:latin typeface="+mj-lt"/>
              </a:rPr>
              <a:t>conceptualisations</a:t>
            </a:r>
            <a:endParaRPr lang="en-US" sz="3200" dirty="0" smtClean="0">
              <a:latin typeface="+mj-lt"/>
            </a:endParaRPr>
          </a:p>
          <a:p>
            <a:r>
              <a:rPr lang="en-US" sz="3200" dirty="0" smtClean="0">
                <a:latin typeface="+mj-lt"/>
              </a:rPr>
              <a:t>….comprehensive </a:t>
            </a:r>
            <a:r>
              <a:rPr lang="en-US" sz="3200" dirty="0" err="1" smtClean="0">
                <a:latin typeface="+mj-lt"/>
              </a:rPr>
              <a:t>internationalisation</a:t>
            </a:r>
            <a:endParaRPr lang="en-US" sz="3200" dirty="0">
              <a:latin typeface="+mj-lt"/>
            </a:endParaRPr>
          </a:p>
        </p:txBody>
      </p:sp>
      <p:pic>
        <p:nvPicPr>
          <p:cNvPr id="5" name="Picture 2" descr="http://www.intohigher.com/media/2411384/students_with_umbrellas_638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3933056"/>
            <a:ext cx="6768752" cy="252639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0" descr="New 2006 logo high res"/>
          <p:cNvPicPr>
            <a:picLocks noChangeAspect="1" noChangeArrowheads="1"/>
          </p:cNvPicPr>
          <p:nvPr/>
        </p:nvPicPr>
        <p:blipFill>
          <a:blip r:embed="rId4" cstate="print"/>
          <a:srcRect/>
          <a:stretch>
            <a:fillRect/>
          </a:stretch>
        </p:blipFill>
        <p:spPr bwMode="auto">
          <a:xfrm>
            <a:off x="6804248" y="548680"/>
            <a:ext cx="1800200" cy="432048"/>
          </a:xfrm>
          <a:prstGeom prst="rect">
            <a:avLst/>
          </a:prstGeom>
          <a:noFill/>
          <a:ln w="9525">
            <a:noFill/>
            <a:miter lim="800000"/>
            <a:headEnd/>
            <a:tailEnd/>
          </a:ln>
        </p:spPr>
      </p:pic>
    </p:spTree>
    <p:extLst>
      <p:ext uri="{BB962C8B-B14F-4D97-AF65-F5344CB8AC3E}">
        <p14:creationId xmlns:p14="http://schemas.microsoft.com/office/powerpoint/2010/main" val="271598329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1584176"/>
          </a:xfrm>
        </p:spPr>
        <p:txBody>
          <a:bodyPr>
            <a:normAutofit/>
          </a:bodyPr>
          <a:lstStyle/>
          <a:p>
            <a:r>
              <a:rPr lang="en-US" sz="3600" dirty="0"/>
              <a:t>New </a:t>
            </a:r>
            <a:r>
              <a:rPr lang="en-US" sz="3600" dirty="0" err="1" smtClean="0"/>
              <a:t>conceptualisations</a:t>
            </a:r>
            <a:r>
              <a:rPr lang="en-US" sz="3600" dirty="0" smtClean="0"/>
              <a:t/>
            </a:r>
            <a:br>
              <a:rPr lang="en-US" sz="3600" dirty="0" smtClean="0"/>
            </a:br>
            <a:r>
              <a:rPr lang="en-US" sz="3600" dirty="0" smtClean="0"/>
              <a:t>…..</a:t>
            </a:r>
            <a:r>
              <a:rPr lang="en-US" sz="3600" dirty="0" err="1" smtClean="0"/>
              <a:t>IoC</a:t>
            </a:r>
            <a:endParaRPr lang="en-US" sz="3600" dirty="0"/>
          </a:p>
        </p:txBody>
      </p:sp>
      <p:sp>
        <p:nvSpPr>
          <p:cNvPr id="3" name="Content Placeholder 2"/>
          <p:cNvSpPr>
            <a:spLocks noGrp="1"/>
          </p:cNvSpPr>
          <p:nvPr>
            <p:ph idx="1"/>
          </p:nvPr>
        </p:nvSpPr>
        <p:spPr>
          <a:xfrm>
            <a:off x="457200" y="4293096"/>
            <a:ext cx="7859216" cy="2281440"/>
          </a:xfrm>
        </p:spPr>
        <p:txBody>
          <a:bodyPr>
            <a:normAutofit/>
          </a:bodyPr>
          <a:lstStyle/>
          <a:p>
            <a:pPr marL="109728" indent="0" algn="ctr">
              <a:buNone/>
            </a:pPr>
            <a:r>
              <a:rPr lang="en-GB" i="1"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can </a:t>
            </a:r>
            <a:r>
              <a:rPr lang="en-GB"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foster personal transformation and global citizenship while creating bridges of understanding between local and global </a:t>
            </a:r>
            <a:r>
              <a:rPr lang="en-GB" i="1"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en-GB"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issues and the increasing potential for social </a:t>
            </a:r>
            <a:r>
              <a:rPr lang="en-GB" i="1"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transformation</a:t>
            </a:r>
            <a:r>
              <a:rPr lang="en-GB"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Hanson 2010</a:t>
            </a:r>
            <a:endParaRPr lang="en-GB" dirty="0"/>
          </a:p>
          <a:p>
            <a:pPr marL="109728" indent="0">
              <a:buNone/>
            </a:pPr>
            <a:endParaRPr lang="en-GB"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11761" y="1772816"/>
            <a:ext cx="3754304" cy="2445516"/>
          </a:xfrm>
          <a:prstGeom prst="rect">
            <a:avLst/>
          </a:prstGeom>
        </p:spPr>
      </p:pic>
      <p:pic>
        <p:nvPicPr>
          <p:cNvPr id="5" name="Picture 40" descr="New 2006 logo high res"/>
          <p:cNvPicPr>
            <a:picLocks noChangeAspect="1" noChangeArrowheads="1"/>
          </p:cNvPicPr>
          <p:nvPr/>
        </p:nvPicPr>
        <p:blipFill>
          <a:blip r:embed="rId4" cstate="print"/>
          <a:srcRect/>
          <a:stretch>
            <a:fillRect/>
          </a:stretch>
        </p:blipFill>
        <p:spPr bwMode="auto">
          <a:xfrm>
            <a:off x="6804248" y="548680"/>
            <a:ext cx="1800200" cy="535302"/>
          </a:xfrm>
          <a:prstGeom prst="rect">
            <a:avLst/>
          </a:prstGeom>
          <a:noFill/>
          <a:ln w="9525">
            <a:noFill/>
            <a:miter lim="800000"/>
            <a:headEnd/>
            <a:tailEnd/>
          </a:ln>
        </p:spPr>
      </p:pic>
    </p:spTree>
    <p:extLst>
      <p:ext uri="{BB962C8B-B14F-4D97-AF65-F5344CB8AC3E}">
        <p14:creationId xmlns:p14="http://schemas.microsoft.com/office/powerpoint/2010/main" val="8738217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67544" y="2780928"/>
            <a:ext cx="7762056" cy="4296966"/>
          </a:xfrm>
        </p:spPr>
        <p:txBody>
          <a:bodyPr>
            <a:normAutofit fontScale="92500" lnSpcReduction="20000"/>
          </a:bodyPr>
          <a:lstStyle/>
          <a:p>
            <a:pPr>
              <a:buNone/>
            </a:pPr>
            <a:r>
              <a:rPr lang="en-GB" dirty="0" smtClean="0">
                <a:latin typeface="+mj-lt"/>
              </a:rPr>
              <a:t>…… </a:t>
            </a:r>
            <a:r>
              <a:rPr lang="en-GB" altLang="en-US" dirty="0" smtClean="0">
                <a:latin typeface="+mj-lt"/>
              </a:rPr>
              <a:t>a </a:t>
            </a:r>
            <a:r>
              <a:rPr lang="en-GB" altLang="en-US" dirty="0">
                <a:latin typeface="+mj-lt"/>
              </a:rPr>
              <a:t>place where </a:t>
            </a:r>
            <a:r>
              <a:rPr lang="en-GB" altLang="en-US" dirty="0" smtClean="0">
                <a:latin typeface="+mj-lt"/>
              </a:rPr>
              <a:t>cultures</a:t>
            </a:r>
          </a:p>
          <a:p>
            <a:pPr>
              <a:buNone/>
            </a:pPr>
            <a:r>
              <a:rPr lang="en-GB" altLang="en-US" dirty="0" smtClean="0">
                <a:latin typeface="+mj-lt"/>
              </a:rPr>
              <a:t> </a:t>
            </a:r>
            <a:r>
              <a:rPr lang="en-GB" altLang="en-US" dirty="0">
                <a:latin typeface="+mj-lt"/>
              </a:rPr>
              <a:t>(and so perspectives) meet</a:t>
            </a:r>
            <a:r>
              <a:rPr lang="en-GB" altLang="en-US" i="1" dirty="0">
                <a:latin typeface="+mj-lt"/>
              </a:rPr>
              <a:t> </a:t>
            </a:r>
            <a:endParaRPr lang="en-GB" altLang="en-US" i="1" dirty="0" smtClean="0">
              <a:latin typeface="+mj-lt"/>
            </a:endParaRPr>
          </a:p>
          <a:p>
            <a:pPr>
              <a:buNone/>
            </a:pPr>
            <a:r>
              <a:rPr lang="en-GB" altLang="en-US" sz="2000" i="1" dirty="0" smtClean="0">
                <a:latin typeface="+mj-lt"/>
              </a:rPr>
              <a:t>(</a:t>
            </a:r>
            <a:r>
              <a:rPr lang="en-GB" altLang="en-US" sz="2000" i="1" dirty="0">
                <a:latin typeface="+mj-lt"/>
              </a:rPr>
              <a:t>Clifford and Montgomery, 2014)</a:t>
            </a:r>
          </a:p>
          <a:p>
            <a:pPr>
              <a:buNone/>
            </a:pPr>
            <a:r>
              <a:rPr lang="en-GB" dirty="0" smtClean="0">
                <a:latin typeface="+mj-lt"/>
              </a:rPr>
              <a:t>  </a:t>
            </a:r>
          </a:p>
          <a:p>
            <a:pPr>
              <a:buNone/>
            </a:pPr>
            <a:r>
              <a:rPr lang="en-GB" dirty="0" smtClean="0">
                <a:latin typeface="+mj-lt"/>
              </a:rPr>
              <a:t>…… enables us </a:t>
            </a:r>
          </a:p>
          <a:p>
            <a:pPr>
              <a:buNone/>
            </a:pPr>
            <a:r>
              <a:rPr lang="en-GB" dirty="0" smtClean="0">
                <a:latin typeface="+mj-lt"/>
              </a:rPr>
              <a:t>to grow beyond </a:t>
            </a:r>
          </a:p>
          <a:p>
            <a:pPr>
              <a:buNone/>
            </a:pPr>
            <a:r>
              <a:rPr lang="en-GB" dirty="0" smtClean="0">
                <a:latin typeface="+mj-lt"/>
              </a:rPr>
              <a:t>ourselves, rather than </a:t>
            </a:r>
          </a:p>
          <a:p>
            <a:pPr>
              <a:buNone/>
            </a:pPr>
            <a:r>
              <a:rPr lang="en-GB" dirty="0" smtClean="0">
                <a:latin typeface="+mj-lt"/>
              </a:rPr>
              <a:t>constraining us within established self-views</a:t>
            </a:r>
          </a:p>
          <a:p>
            <a:pPr>
              <a:buNone/>
            </a:pPr>
            <a:r>
              <a:rPr lang="en-GB" dirty="0" smtClean="0">
                <a:latin typeface="+mj-lt"/>
              </a:rPr>
              <a:t>or world views.</a:t>
            </a:r>
          </a:p>
          <a:p>
            <a:pPr algn="r">
              <a:buNone/>
            </a:pPr>
            <a:r>
              <a:rPr lang="en-GB" sz="2600" i="1" dirty="0" smtClean="0">
                <a:latin typeface="+mj-lt"/>
              </a:rPr>
              <a:t>Killick, 2012</a:t>
            </a:r>
            <a:endParaRPr lang="en-GB" dirty="0" smtClean="0">
              <a:latin typeface="+mj-lt"/>
            </a:endParaRPr>
          </a:p>
          <a:p>
            <a:pPr algn="r">
              <a:buNone/>
            </a:pPr>
            <a:r>
              <a:rPr lang="en-GB" dirty="0" smtClean="0"/>
              <a:t/>
            </a:r>
            <a:br>
              <a:rPr lang="en-GB" dirty="0" smtClean="0"/>
            </a:br>
            <a:r>
              <a:rPr lang="en-GB" dirty="0" smtClean="0"/>
              <a:t> </a:t>
            </a:r>
            <a:endParaRPr lang="en-GB" dirty="0"/>
          </a:p>
        </p:txBody>
      </p:sp>
      <p:pic>
        <p:nvPicPr>
          <p:cNvPr id="4" name="Picture 2" descr="Students"/>
          <p:cNvPicPr>
            <a:picLocks noChangeAspect="1" noChangeArrowheads="1"/>
          </p:cNvPicPr>
          <p:nvPr/>
        </p:nvPicPr>
        <p:blipFill>
          <a:blip r:embed="rId3" cstate="print"/>
          <a:srcRect/>
          <a:stretch>
            <a:fillRect/>
          </a:stretch>
        </p:blipFill>
        <p:spPr bwMode="auto">
          <a:xfrm>
            <a:off x="4860032" y="1988840"/>
            <a:ext cx="3960440" cy="2520280"/>
          </a:xfrm>
          <a:prstGeom prst="rect">
            <a:avLst/>
          </a:prstGeom>
          <a:noFill/>
        </p:spPr>
      </p:pic>
      <p:sp>
        <p:nvSpPr>
          <p:cNvPr id="2" name="TextBox 1"/>
          <p:cNvSpPr txBox="1"/>
          <p:nvPr/>
        </p:nvSpPr>
        <p:spPr>
          <a:xfrm>
            <a:off x="251520" y="404664"/>
            <a:ext cx="7416824" cy="1200329"/>
          </a:xfrm>
          <a:prstGeom prst="rect">
            <a:avLst/>
          </a:prstGeom>
          <a:noFill/>
        </p:spPr>
        <p:txBody>
          <a:bodyPr wrap="square" rtlCol="0">
            <a:spAutoFit/>
          </a:bodyPr>
          <a:lstStyle/>
          <a:p>
            <a:r>
              <a:rPr lang="en-US" sz="3600" dirty="0">
                <a:latin typeface="+mj-lt"/>
              </a:rPr>
              <a:t>New </a:t>
            </a:r>
            <a:r>
              <a:rPr lang="en-US" sz="3600" dirty="0" err="1">
                <a:latin typeface="+mj-lt"/>
              </a:rPr>
              <a:t>conceptualisations</a:t>
            </a:r>
            <a:endParaRPr lang="en-US" sz="3600" dirty="0">
              <a:latin typeface="+mj-lt"/>
            </a:endParaRPr>
          </a:p>
          <a:p>
            <a:r>
              <a:rPr lang="en-GB" sz="3600" dirty="0" smtClean="0">
                <a:latin typeface="+mj-lt"/>
                <a:cs typeface="Gill Sans"/>
              </a:rPr>
              <a:t>an </a:t>
            </a:r>
            <a:r>
              <a:rPr lang="en-GB" sz="3600" dirty="0">
                <a:latin typeface="+mj-lt"/>
                <a:cs typeface="Gill Sans"/>
              </a:rPr>
              <a:t>‘international</a:t>
            </a:r>
            <a:r>
              <a:rPr lang="en-GB" sz="3600" dirty="0">
                <a:latin typeface="+mj-lt"/>
              </a:rPr>
              <a:t>’ </a:t>
            </a:r>
            <a:r>
              <a:rPr lang="en-GB" sz="3600" dirty="0" smtClean="0">
                <a:latin typeface="+mj-lt"/>
              </a:rPr>
              <a:t>institution </a:t>
            </a:r>
            <a:r>
              <a:rPr lang="en-GB" sz="2800" dirty="0" smtClean="0">
                <a:latin typeface="+mj-lt"/>
              </a:rPr>
              <a:t>……..</a:t>
            </a:r>
            <a:endParaRPr lang="en-US" sz="2800" dirty="0">
              <a:latin typeface="+mj-lt"/>
            </a:endParaRPr>
          </a:p>
        </p:txBody>
      </p:sp>
      <p:pic>
        <p:nvPicPr>
          <p:cNvPr id="5" name="Picture 40" descr="New 2006 logo high res"/>
          <p:cNvPicPr>
            <a:picLocks noChangeAspect="1" noChangeArrowheads="1"/>
          </p:cNvPicPr>
          <p:nvPr/>
        </p:nvPicPr>
        <p:blipFill>
          <a:blip r:embed="rId4" cstate="print"/>
          <a:srcRect/>
          <a:stretch>
            <a:fillRect/>
          </a:stretch>
        </p:blipFill>
        <p:spPr bwMode="auto">
          <a:xfrm>
            <a:off x="6948264" y="548680"/>
            <a:ext cx="1656184" cy="492478"/>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43807" y="5157192"/>
            <a:ext cx="5920223" cy="830997"/>
          </a:xfrm>
          <a:prstGeom prst="rect">
            <a:avLst/>
          </a:prstGeom>
        </p:spPr>
        <p:txBody>
          <a:bodyPr wrap="square">
            <a:spAutoFit/>
          </a:bodyPr>
          <a:lstStyle/>
          <a:p>
            <a:r>
              <a:rPr lang="en-GB" altLang="en-US" sz="2400" i="1" dirty="0" err="1" smtClean="0">
                <a:latin typeface="+mj-lt"/>
              </a:rPr>
              <a:t>Caruana</a:t>
            </a:r>
            <a:r>
              <a:rPr lang="en-GB" altLang="en-US" sz="2400" i="1" dirty="0" smtClean="0">
                <a:latin typeface="+mj-lt"/>
              </a:rPr>
              <a:t> in Clifford and Montgomery (Eds.) (2014); </a:t>
            </a:r>
            <a:r>
              <a:rPr lang="en-GB" altLang="en-US" sz="2400" i="1" dirty="0" err="1" smtClean="0">
                <a:latin typeface="+mj-lt"/>
              </a:rPr>
              <a:t>Sanda</a:t>
            </a:r>
            <a:r>
              <a:rPr lang="en-GB" altLang="en-US" sz="2400" i="1" dirty="0" smtClean="0">
                <a:latin typeface="+mj-lt"/>
              </a:rPr>
              <a:t> (2013)</a:t>
            </a:r>
            <a:endParaRPr lang="en-GB" altLang="en-US" sz="2400" i="1" dirty="0">
              <a:latin typeface="+mj-lt"/>
            </a:endParaRPr>
          </a:p>
        </p:txBody>
      </p:sp>
      <p:sp>
        <p:nvSpPr>
          <p:cNvPr id="3" name="Rectangle 2"/>
          <p:cNvSpPr/>
          <p:nvPr/>
        </p:nvSpPr>
        <p:spPr>
          <a:xfrm rot="10800000" flipV="1">
            <a:off x="179512" y="2428644"/>
            <a:ext cx="4350159" cy="1815882"/>
          </a:xfrm>
          <a:prstGeom prst="rect">
            <a:avLst/>
          </a:prstGeom>
        </p:spPr>
        <p:txBody>
          <a:bodyPr wrap="square">
            <a:spAutoFit/>
          </a:bodyPr>
          <a:lstStyle/>
          <a:p>
            <a:r>
              <a:rPr lang="en-GB" altLang="en-US" sz="2800" dirty="0" smtClean="0">
                <a:latin typeface="+mj-lt"/>
              </a:rPr>
              <a:t>Key principles: participation, responsibility, </a:t>
            </a:r>
          </a:p>
          <a:p>
            <a:r>
              <a:rPr lang="en-GB" altLang="en-US" sz="2800" dirty="0" smtClean="0">
                <a:latin typeface="+mj-lt"/>
              </a:rPr>
              <a:t>activism</a:t>
            </a:r>
            <a:endParaRPr lang="en-GB" altLang="en-US" sz="2800" dirty="0">
              <a:latin typeface="+mj-lt"/>
            </a:endParaRPr>
          </a:p>
        </p:txBody>
      </p:sp>
      <p:sp>
        <p:nvSpPr>
          <p:cNvPr id="4" name="Rectangle 3"/>
          <p:cNvSpPr/>
          <p:nvPr/>
        </p:nvSpPr>
        <p:spPr>
          <a:xfrm>
            <a:off x="179511" y="836712"/>
            <a:ext cx="8208913" cy="1077218"/>
          </a:xfrm>
          <a:prstGeom prst="rect">
            <a:avLst/>
          </a:prstGeom>
        </p:spPr>
        <p:txBody>
          <a:bodyPr wrap="square">
            <a:spAutoFit/>
          </a:bodyPr>
          <a:lstStyle/>
          <a:p>
            <a:r>
              <a:rPr lang="en-GB" sz="3200" b="1" dirty="0">
                <a:solidFill>
                  <a:schemeClr val="tx2"/>
                </a:solidFill>
                <a:latin typeface="+mj-lt"/>
              </a:rPr>
              <a:t>New </a:t>
            </a:r>
            <a:r>
              <a:rPr lang="en-GB" sz="3200" b="1" dirty="0" smtClean="0">
                <a:solidFill>
                  <a:schemeClr val="tx2"/>
                </a:solidFill>
                <a:latin typeface="+mj-lt"/>
              </a:rPr>
              <a:t>conceptualisations: global citizenship</a:t>
            </a:r>
            <a:endParaRPr lang="en-GB" sz="3200" b="1" dirty="0">
              <a:solidFill>
                <a:schemeClr val="tx2"/>
              </a:solidFill>
              <a:latin typeface="+mj-lt"/>
            </a:endParaRPr>
          </a:p>
        </p:txBody>
      </p:sp>
      <p:pic>
        <p:nvPicPr>
          <p:cNvPr id="8" name="Picture 40" descr="New 2006 logo high res"/>
          <p:cNvPicPr>
            <a:picLocks noChangeAspect="1" noChangeArrowheads="1"/>
          </p:cNvPicPr>
          <p:nvPr/>
        </p:nvPicPr>
        <p:blipFill>
          <a:blip r:embed="rId3" cstate="print"/>
          <a:srcRect/>
          <a:stretch>
            <a:fillRect/>
          </a:stretch>
        </p:blipFill>
        <p:spPr bwMode="auto">
          <a:xfrm>
            <a:off x="6804248" y="534712"/>
            <a:ext cx="1728192" cy="513890"/>
          </a:xfrm>
          <a:prstGeom prst="rect">
            <a:avLst/>
          </a:prstGeom>
          <a:noFill/>
          <a:ln w="9525">
            <a:noFill/>
            <a:miter lim="800000"/>
            <a:headEnd/>
            <a:tailEnd/>
          </a:ln>
        </p:spPr>
      </p:pic>
      <p:pic>
        <p:nvPicPr>
          <p:cNvPr id="1026" name="Picture 2" descr="H:\My Pictures\019_CMP_BUSINES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3928" y="1491172"/>
            <a:ext cx="4840103" cy="3377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694970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848268"/>
          </a:xfrm>
        </p:spPr>
        <p:txBody>
          <a:bodyPr>
            <a:normAutofit fontScale="90000"/>
          </a:bodyPr>
          <a:lstStyle/>
          <a:p>
            <a:r>
              <a:rPr lang="en-GB" b="1" dirty="0"/>
              <a:t>an ‘international’ institution ……</a:t>
            </a:r>
            <a:br>
              <a:rPr lang="en-GB" b="1" dirty="0"/>
            </a:b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5656" y="3102029"/>
            <a:ext cx="5760640" cy="3567331"/>
          </a:xfrm>
          <a:prstGeom prst="rect">
            <a:avLst/>
          </a:prstGeom>
        </p:spPr>
      </p:pic>
      <p:sp>
        <p:nvSpPr>
          <p:cNvPr id="3" name="Content Placeholder 2"/>
          <p:cNvSpPr>
            <a:spLocks noGrp="1"/>
          </p:cNvSpPr>
          <p:nvPr>
            <p:ph idx="1"/>
          </p:nvPr>
        </p:nvSpPr>
        <p:spPr>
          <a:xfrm>
            <a:off x="457200" y="1196752"/>
            <a:ext cx="8229600" cy="5377784"/>
          </a:xfrm>
        </p:spPr>
        <p:txBody>
          <a:bodyPr>
            <a:normAutofit/>
          </a:bodyPr>
          <a:lstStyle/>
          <a:p>
            <a:pPr marL="109728" indent="0">
              <a:buNone/>
            </a:pPr>
            <a:r>
              <a:rPr lang="en-US" dirty="0">
                <a:latin typeface="Calibri"/>
                <a:cs typeface="Calibri"/>
              </a:rPr>
              <a:t>a</a:t>
            </a:r>
            <a:r>
              <a:rPr lang="en-US" dirty="0" smtClean="0">
                <a:latin typeface="Calibri"/>
                <a:cs typeface="Calibri"/>
              </a:rPr>
              <a:t>dopts cosmopolitanism </a:t>
            </a:r>
            <a:r>
              <a:rPr lang="en-US" dirty="0">
                <a:latin typeface="Calibri"/>
                <a:cs typeface="Calibri"/>
              </a:rPr>
              <a:t>as an appropriate theory to underpin student-learning frameworks </a:t>
            </a:r>
            <a:r>
              <a:rPr lang="en-US" i="1" dirty="0">
                <a:latin typeface="Calibri"/>
                <a:cs typeface="Calibri"/>
              </a:rPr>
              <a:t>….and staff development</a:t>
            </a:r>
            <a:r>
              <a:rPr lang="en-US" i="1" dirty="0" smtClean="0">
                <a:latin typeface="Calibri"/>
                <a:cs typeface="Calibri"/>
              </a:rPr>
              <a:t>?      Lilley et al., </a:t>
            </a:r>
            <a:r>
              <a:rPr lang="en-US" i="1" dirty="0">
                <a:latin typeface="Calibri"/>
                <a:cs typeface="Calibri"/>
              </a:rPr>
              <a:t>2014; Rizvi, </a:t>
            </a:r>
            <a:r>
              <a:rPr lang="en-US" i="1" dirty="0" smtClean="0">
                <a:latin typeface="Calibri"/>
                <a:cs typeface="Calibri"/>
              </a:rPr>
              <a:t>2009;</a:t>
            </a:r>
            <a:r>
              <a:rPr lang="en-US" i="1" dirty="0">
                <a:latin typeface="Calibri"/>
                <a:cs typeface="Calibri"/>
              </a:rPr>
              <a:t> Sidhu and </a:t>
            </a:r>
            <a:r>
              <a:rPr lang="en-US" i="1" dirty="0" err="1" smtClean="0">
                <a:latin typeface="Calibri"/>
                <a:cs typeface="Calibri"/>
              </a:rPr>
              <a:t>Dall’Alba</a:t>
            </a:r>
            <a:r>
              <a:rPr lang="en-US" i="1" dirty="0">
                <a:latin typeface="Calibri"/>
                <a:cs typeface="Calibri"/>
              </a:rPr>
              <a:t>, 2012</a:t>
            </a:r>
          </a:p>
          <a:p>
            <a:pPr marL="109728" indent="0">
              <a:buNone/>
            </a:pPr>
            <a:endParaRPr lang="en-US" i="1" dirty="0">
              <a:latin typeface="Calibri"/>
              <a:cs typeface="Calibri"/>
            </a:endParaRPr>
          </a:p>
          <a:p>
            <a:pPr marL="109728" indent="0">
              <a:buNone/>
            </a:pPr>
            <a:endParaRPr lang="en-US" i="1" dirty="0" smtClean="0">
              <a:latin typeface="Calibri"/>
              <a:cs typeface="Calibri"/>
            </a:endParaRPr>
          </a:p>
          <a:p>
            <a:pPr marL="109728" indent="0" algn="r">
              <a:buNone/>
            </a:pPr>
            <a:r>
              <a:rPr lang="en-US" i="1" dirty="0" smtClean="0">
                <a:latin typeface="Calibri"/>
                <a:cs typeface="Calibri"/>
              </a:rPr>
              <a:t>                                             </a:t>
            </a:r>
            <a:endParaRPr lang="en-US" i="1" dirty="0">
              <a:latin typeface="Calibri"/>
              <a:cs typeface="Calibri"/>
            </a:endParaRPr>
          </a:p>
        </p:txBody>
      </p:sp>
    </p:spTree>
    <p:extLst>
      <p:ext uri="{BB962C8B-B14F-4D97-AF65-F5344CB8AC3E}">
        <p14:creationId xmlns:p14="http://schemas.microsoft.com/office/powerpoint/2010/main" val="3060807445"/>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2688</TotalTime>
  <Words>3339</Words>
  <Application>Microsoft Macintosh PowerPoint</Application>
  <PresentationFormat>On-screen Show (4:3)</PresentationFormat>
  <Paragraphs>158</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Urban</vt:lpstr>
      <vt:lpstr>Internationalisation of HE: developing a values-based dialogue</vt:lpstr>
      <vt:lpstr>Internationalisation</vt:lpstr>
      <vt:lpstr>PowerPoint Presentation</vt:lpstr>
      <vt:lpstr> Discourses and practices of internationalisation  </vt:lpstr>
      <vt:lpstr>PowerPoint Presentation</vt:lpstr>
      <vt:lpstr>New conceptualisations …..IoC</vt:lpstr>
      <vt:lpstr>PowerPoint Presentation</vt:lpstr>
      <vt:lpstr>PowerPoint Presentation</vt:lpstr>
      <vt:lpstr>an ‘international’ institution …… </vt:lpstr>
      <vt:lpstr>      New opportunities for intercultural learning  individual (micro) organisational (meso) stakeholders and society (macro)  Otten (2009); ECU (2010) Deardoff (2012) </vt:lpstr>
      <vt:lpstr>PowerPoint Presentation</vt:lpstr>
      <vt:lpstr>Internationalisation as…… </vt:lpstr>
      <vt:lpstr>Dimensions of Internationalisation</vt:lpstr>
      <vt:lpstr>PowerPoint Presentation</vt:lpstr>
      <vt:lpstr>references</vt:lpstr>
      <vt:lpstr>references</vt:lpstr>
    </vt:vector>
  </TitlesOfParts>
  <Company>Newcastle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sue robson</dc:creator>
  <cp:lastModifiedBy>sue robson</cp:lastModifiedBy>
  <cp:revision>191</cp:revision>
  <cp:lastPrinted>2015-12-23T14:16:30Z</cp:lastPrinted>
  <dcterms:created xsi:type="dcterms:W3CDTF">2013-12-05T18:09:34Z</dcterms:created>
  <dcterms:modified xsi:type="dcterms:W3CDTF">2016-01-20T16:08:23Z</dcterms:modified>
</cp:coreProperties>
</file>